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Cambria Math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CambriaMath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95539fee_2_5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5c95539fee_2_5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c95539fee_2_21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5c95539fee_2_213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95539fee_2_25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c95539fee_2_25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95539fee_2_32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c95539fee_2_32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95539fee_2_33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c95539fee_2_33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c95539fee_2_38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c95539fee_2_38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c95539fee_2_43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5c95539fee_2_437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c95539fee_2_49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c95539fee_2_49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c95539fee_2_55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5c95539fee_2_55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c95539fee_2_61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5c95539fee_2_61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c95539fee_2_62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5c95539fee_2_62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95539fee_2_6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c95539fee_2_6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c95539fee_2_63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5c95539fee_2_63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c95539fee_2_64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c95539fee_2_641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c95539fee_2_64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5c95539fee_2_64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c95539fee_2_65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5c95539fee_2_65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c95539fee_2_67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5c95539fee_2_67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c95539fee_2_70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5c95539fee_2_70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c95539fee_2_73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5c95539fee_2_73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c95539fee_2_74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5c95539fee_2_74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c95539fee_2_75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5c95539fee_2_75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c95539fee_2_76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5c95539fee_2_76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95539fee_2_8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c95539fee_2_8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c95539fee_2_776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5c95539fee_2_776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5c95539fee_2_79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5c95539fee_2_79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c95539fee_2_81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5c95539fee_2_813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c95539fee_2_81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5c95539fee_2_817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c95539fee_2_82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5c95539fee_2_823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c95539fee_2_83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5c95539fee_2_83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c95539fee_2_85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5c95539fee_2_853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c95539fee_2_86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5c95539fee_2_86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c95539fee_2_88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5c95539fee_2_883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c95539fee_2_88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5c95539fee_2_88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c95539fee_2_9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c95539fee_2_97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c95539fee_2_89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5c95539fee_2_89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c95539fee_2_90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5c95539fee_2_901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c95539fee_2_91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5c95539fee_2_910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c95539fee_2_91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c95539fee_2_917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c95539fee_2_92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5c95539fee_2_921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c95539fee_2_928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5c95539fee_2_928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c95539fee_2_93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5c95539fee_2_93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c95539fee_2_942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5c95539fee_2_942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c95539fee_2_94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5c95539fee_2_947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95539fee_2_10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c95539fee_2_10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95539fee_2_11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c95539fee_2_115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95539fee_2_12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5c95539fee_2_124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95539fee_2_13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c95539fee_2_131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95539fee_2_17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c95539fee_2_171:notes"/>
          <p:cNvSpPr/>
          <p:nvPr>
            <p:ph idx="2" type="sldImg"/>
          </p:nvPr>
        </p:nvSpPr>
        <p:spPr>
          <a:xfrm>
            <a:off x="381491" y="685791"/>
            <a:ext cx="609565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172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3927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172" y="205014"/>
            <a:ext cx="8228763" cy="3981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3927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172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172" y="1203631"/>
            <a:ext cx="4015600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3927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172" y="2761933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172" y="1203631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172" y="2761933"/>
            <a:ext cx="8228763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172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3927" y="1203631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172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3927" y="2761933"/>
            <a:ext cx="401560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172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388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1277" y="1203631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172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388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1277" y="2761933"/>
            <a:ext cx="2649310" cy="142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172" y="4685930"/>
            <a:ext cx="2130093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7054" y="4685930"/>
            <a:ext cx="2898142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5842" y="4685930"/>
            <a:ext cx="2130093" cy="35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457172" y="1874274"/>
            <a:ext cx="8228763" cy="1086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/>
              <a:t>Convolutional Neural Networks</a:t>
            </a:r>
            <a:br>
              <a:rPr b="0" i="0" lang="ru" sz="1500" u="none" cap="none" strike="noStrike"/>
            </a:br>
            <a:r>
              <a:rPr lang="ru" sz="2000"/>
              <a:t>mlhep 2019</a:t>
            </a:r>
            <a:br>
              <a:rPr b="0" i="0" lang="ru" sz="1500" u="none" cap="none" strike="noStrike"/>
            </a:b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0689" y="3619465"/>
            <a:ext cx="2322432" cy="14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507" y="3945969"/>
            <a:ext cx="906275" cy="86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images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3450666" y="1994294"/>
            <a:ext cx="2744010" cy="702730"/>
          </a:xfrm>
          <a:custGeom>
            <a:rect b="b" l="l" r="r" t="t"/>
            <a:pathLst>
              <a:path extrusionOk="0" h="2869" w="8403">
                <a:moveTo>
                  <a:pt x="0" y="0"/>
                </a:moveTo>
                <a:lnTo>
                  <a:pt x="8402" y="0"/>
                </a:lnTo>
                <a:lnTo>
                  <a:pt x="8402" y="2868"/>
                </a:lnTo>
                <a:lnTo>
                  <a:pt x="0" y="2868"/>
                </a:lnTo>
                <a:lnTo>
                  <a:pt x="0" y="0"/>
                </a:lnTo>
              </a:path>
            </a:pathLst>
          </a:custGeom>
          <a:noFill/>
          <a:ln cap="flat" cmpd="sng" w="252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5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noFill/>
          <a:ln cap="flat" cmpd="sng" w="252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5"/>
          <p:cNvCxnSpPr/>
          <p:nvPr/>
        </p:nvCxnSpPr>
        <p:spPr>
          <a:xfrm>
            <a:off x="6194349" y="2339658"/>
            <a:ext cx="58746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p35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4104748" y="3152856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5071993" y="3140609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3148606" y="2794265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5267271" y="3234911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2876589" y="2210575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6"/>
                </a:lnTo>
                <a:lnTo>
                  <a:pt x="1310" y="355"/>
                </a:lnTo>
                <a:cubicBezTo>
                  <a:pt x="1300" y="345"/>
                  <a:pt x="1301" y="328"/>
                  <a:pt x="1312" y="318"/>
                </a:cubicBezTo>
                <a:cubicBezTo>
                  <a:pt x="1323" y="309"/>
                  <a:pt x="1340" y="310"/>
                  <a:pt x="1350" y="321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3"/>
                  <a:pt x="1225" y="579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2360312" y="2203962"/>
            <a:ext cx="1019819" cy="181745"/>
          </a:xfrm>
          <a:custGeom>
            <a:rect b="b" l="l" r="r" t="t"/>
            <a:pathLst>
              <a:path extrusionOk="0" h="742" w="3123">
                <a:moveTo>
                  <a:pt x="18" y="0"/>
                </a:moveTo>
                <a:lnTo>
                  <a:pt x="2833" y="465"/>
                </a:lnTo>
                <a:lnTo>
                  <a:pt x="2700" y="355"/>
                </a:lnTo>
                <a:cubicBezTo>
                  <a:pt x="2678" y="337"/>
                  <a:pt x="2675" y="303"/>
                  <a:pt x="2693" y="281"/>
                </a:cubicBezTo>
                <a:cubicBezTo>
                  <a:pt x="2712" y="258"/>
                  <a:pt x="2745" y="255"/>
                  <a:pt x="2768" y="274"/>
                </a:cubicBezTo>
                <a:lnTo>
                  <a:pt x="3122" y="567"/>
                </a:lnTo>
                <a:lnTo>
                  <a:pt x="2693" y="731"/>
                </a:lnTo>
                <a:cubicBezTo>
                  <a:pt x="2665" y="741"/>
                  <a:pt x="2635" y="727"/>
                  <a:pt x="2624" y="700"/>
                </a:cubicBezTo>
                <a:cubicBezTo>
                  <a:pt x="2614" y="673"/>
                  <a:pt x="2628" y="642"/>
                  <a:pt x="2655" y="632"/>
                </a:cubicBezTo>
                <a:lnTo>
                  <a:pt x="2816" y="570"/>
                </a:lnTo>
                <a:lnTo>
                  <a:pt x="0" y="105"/>
                </a:lnTo>
                <a:lnTo>
                  <a:pt x="18" y="0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1845341" y="2203962"/>
            <a:ext cx="1534791" cy="187868"/>
          </a:xfrm>
          <a:custGeom>
            <a:rect b="b" l="l" r="r" t="t"/>
            <a:pathLst>
              <a:path extrusionOk="0" h="767" w="4700">
                <a:moveTo>
                  <a:pt x="11" y="0"/>
                </a:moveTo>
                <a:lnTo>
                  <a:pt x="4406" y="482"/>
                </a:lnTo>
                <a:lnTo>
                  <a:pt x="4268" y="380"/>
                </a:lnTo>
                <a:cubicBezTo>
                  <a:pt x="4244" y="362"/>
                  <a:pt x="4239" y="329"/>
                  <a:pt x="4257" y="306"/>
                </a:cubicBezTo>
                <a:cubicBezTo>
                  <a:pt x="4274" y="282"/>
                  <a:pt x="4307" y="277"/>
                  <a:pt x="4331" y="295"/>
                </a:cubicBezTo>
                <a:lnTo>
                  <a:pt x="4699" y="567"/>
                </a:lnTo>
                <a:lnTo>
                  <a:pt x="4280" y="754"/>
                </a:lnTo>
                <a:cubicBezTo>
                  <a:pt x="4254" y="766"/>
                  <a:pt x="4222" y="753"/>
                  <a:pt x="4210" y="727"/>
                </a:cubicBezTo>
                <a:cubicBezTo>
                  <a:pt x="4199" y="700"/>
                  <a:pt x="4211" y="669"/>
                  <a:pt x="4237" y="657"/>
                </a:cubicBezTo>
                <a:lnTo>
                  <a:pt x="4394" y="587"/>
                </a:lnTo>
                <a:lnTo>
                  <a:pt x="0" y="105"/>
                </a:lnTo>
                <a:lnTo>
                  <a:pt x="11" y="0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2874303" y="2342597"/>
            <a:ext cx="505828" cy="270658"/>
          </a:xfrm>
          <a:custGeom>
            <a:rect b="b" l="l" r="r" t="t"/>
            <a:pathLst>
              <a:path extrusionOk="0" h="1105" w="1549">
                <a:moveTo>
                  <a:pt x="31" y="1104"/>
                </a:moveTo>
                <a:lnTo>
                  <a:pt x="1440" y="108"/>
                </a:lnTo>
                <a:lnTo>
                  <a:pt x="1379" y="242"/>
                </a:lnTo>
                <a:cubicBezTo>
                  <a:pt x="1373" y="256"/>
                  <a:pt x="1379" y="271"/>
                  <a:pt x="1392" y="277"/>
                </a:cubicBezTo>
                <a:cubicBezTo>
                  <a:pt x="1406" y="283"/>
                  <a:pt x="1421" y="278"/>
                  <a:pt x="1427" y="264"/>
                </a:cubicBezTo>
                <a:lnTo>
                  <a:pt x="1548" y="0"/>
                </a:lnTo>
                <a:lnTo>
                  <a:pt x="1259" y="25"/>
                </a:lnTo>
                <a:cubicBezTo>
                  <a:pt x="1244" y="26"/>
                  <a:pt x="1233" y="39"/>
                  <a:pt x="1234" y="54"/>
                </a:cubicBezTo>
                <a:cubicBezTo>
                  <a:pt x="1236" y="68"/>
                  <a:pt x="1249" y="79"/>
                  <a:pt x="1263" y="78"/>
                </a:cubicBezTo>
                <a:lnTo>
                  <a:pt x="1410" y="65"/>
                </a:lnTo>
                <a:lnTo>
                  <a:pt x="0" y="1060"/>
                </a:lnTo>
                <a:lnTo>
                  <a:pt x="31" y="1104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2357700" y="2319573"/>
            <a:ext cx="1022432" cy="300540"/>
          </a:xfrm>
          <a:custGeom>
            <a:rect b="b" l="l" r="r" t="t"/>
            <a:pathLst>
              <a:path extrusionOk="0" h="1227" w="3131">
                <a:moveTo>
                  <a:pt x="34" y="1226"/>
                </a:moveTo>
                <a:lnTo>
                  <a:pt x="2862" y="243"/>
                </a:lnTo>
                <a:lnTo>
                  <a:pt x="2750" y="373"/>
                </a:lnTo>
                <a:cubicBezTo>
                  <a:pt x="2731" y="395"/>
                  <a:pt x="2734" y="429"/>
                  <a:pt x="2756" y="448"/>
                </a:cubicBezTo>
                <a:cubicBezTo>
                  <a:pt x="2778" y="467"/>
                  <a:pt x="2812" y="464"/>
                  <a:pt x="2831" y="442"/>
                </a:cubicBezTo>
                <a:lnTo>
                  <a:pt x="3130" y="94"/>
                </a:lnTo>
                <a:lnTo>
                  <a:pt x="2679" y="6"/>
                </a:lnTo>
                <a:cubicBezTo>
                  <a:pt x="2651" y="0"/>
                  <a:pt x="2623" y="19"/>
                  <a:pt x="2617" y="48"/>
                </a:cubicBezTo>
                <a:cubicBezTo>
                  <a:pt x="2611" y="76"/>
                  <a:pt x="2630" y="104"/>
                  <a:pt x="2659" y="110"/>
                </a:cubicBezTo>
                <a:lnTo>
                  <a:pt x="2827" y="143"/>
                </a:lnTo>
                <a:lnTo>
                  <a:pt x="0" y="1126"/>
                </a:lnTo>
                <a:lnTo>
                  <a:pt x="34" y="1226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1843055" y="2307326"/>
            <a:ext cx="1537076" cy="313522"/>
          </a:xfrm>
          <a:custGeom>
            <a:rect b="b" l="l" r="r" t="t"/>
            <a:pathLst>
              <a:path extrusionOk="0" h="1280" w="4707">
                <a:moveTo>
                  <a:pt x="24" y="1279"/>
                </a:moveTo>
                <a:lnTo>
                  <a:pt x="4425" y="264"/>
                </a:lnTo>
                <a:lnTo>
                  <a:pt x="4300" y="382"/>
                </a:lnTo>
                <a:cubicBezTo>
                  <a:pt x="4278" y="402"/>
                  <a:pt x="4277" y="435"/>
                  <a:pt x="4297" y="457"/>
                </a:cubicBezTo>
                <a:cubicBezTo>
                  <a:pt x="4317" y="478"/>
                  <a:pt x="4351" y="479"/>
                  <a:pt x="4372" y="459"/>
                </a:cubicBezTo>
                <a:lnTo>
                  <a:pt x="4706" y="145"/>
                </a:lnTo>
                <a:lnTo>
                  <a:pt x="4268" y="9"/>
                </a:lnTo>
                <a:cubicBezTo>
                  <a:pt x="4240" y="0"/>
                  <a:pt x="4211" y="16"/>
                  <a:pt x="4202" y="44"/>
                </a:cubicBezTo>
                <a:cubicBezTo>
                  <a:pt x="4193" y="72"/>
                  <a:pt x="4209" y="101"/>
                  <a:pt x="4237" y="110"/>
                </a:cubicBezTo>
                <a:lnTo>
                  <a:pt x="4401" y="161"/>
                </a:lnTo>
                <a:lnTo>
                  <a:pt x="0" y="1176"/>
                </a:lnTo>
                <a:lnTo>
                  <a:pt x="24" y="1279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1842728" y="2341863"/>
            <a:ext cx="1537403" cy="663540"/>
          </a:xfrm>
          <a:custGeom>
            <a:rect b="b" l="l" r="r" t="t"/>
            <a:pathLst>
              <a:path extrusionOk="0" h="2709" w="4708">
                <a:moveTo>
                  <a:pt x="26" y="2708"/>
                </a:moveTo>
                <a:lnTo>
                  <a:pt x="4589" y="101"/>
                </a:lnTo>
                <a:lnTo>
                  <a:pt x="4516" y="228"/>
                </a:lnTo>
                <a:cubicBezTo>
                  <a:pt x="4508" y="241"/>
                  <a:pt x="4513" y="257"/>
                  <a:pt x="4525" y="264"/>
                </a:cubicBezTo>
                <a:cubicBezTo>
                  <a:pt x="4538" y="272"/>
                  <a:pt x="4554" y="267"/>
                  <a:pt x="4562" y="255"/>
                </a:cubicBezTo>
                <a:lnTo>
                  <a:pt x="4707" y="3"/>
                </a:lnTo>
                <a:lnTo>
                  <a:pt x="4416" y="0"/>
                </a:lnTo>
                <a:cubicBezTo>
                  <a:pt x="4402" y="0"/>
                  <a:pt x="4390" y="12"/>
                  <a:pt x="4390" y="27"/>
                </a:cubicBezTo>
                <a:cubicBezTo>
                  <a:pt x="4390" y="41"/>
                  <a:pt x="4401" y="53"/>
                  <a:pt x="4416" y="53"/>
                </a:cubicBezTo>
                <a:lnTo>
                  <a:pt x="4563" y="55"/>
                </a:lnTo>
                <a:lnTo>
                  <a:pt x="0" y="2662"/>
                </a:lnTo>
                <a:lnTo>
                  <a:pt x="26" y="2708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/>
          <p:nvPr/>
        </p:nvSpPr>
        <p:spPr>
          <a:xfrm>
            <a:off x="2357700" y="2342597"/>
            <a:ext cx="1022432" cy="662070"/>
          </a:xfrm>
          <a:custGeom>
            <a:rect b="b" l="l" r="r" t="t"/>
            <a:pathLst>
              <a:path extrusionOk="0" h="2703" w="3131">
                <a:moveTo>
                  <a:pt x="34" y="2702"/>
                </a:moveTo>
                <a:lnTo>
                  <a:pt x="3032" y="118"/>
                </a:lnTo>
                <a:lnTo>
                  <a:pt x="2984" y="257"/>
                </a:lnTo>
                <a:cubicBezTo>
                  <a:pt x="2979" y="271"/>
                  <a:pt x="2987" y="286"/>
                  <a:pt x="3001" y="291"/>
                </a:cubicBezTo>
                <a:cubicBezTo>
                  <a:pt x="3014" y="296"/>
                  <a:pt x="3030" y="288"/>
                  <a:pt x="3034" y="275"/>
                </a:cubicBezTo>
                <a:lnTo>
                  <a:pt x="3130" y="0"/>
                </a:lnTo>
                <a:lnTo>
                  <a:pt x="2843" y="53"/>
                </a:lnTo>
                <a:cubicBezTo>
                  <a:pt x="2829" y="56"/>
                  <a:pt x="2819" y="69"/>
                  <a:pt x="2822" y="84"/>
                </a:cubicBezTo>
                <a:cubicBezTo>
                  <a:pt x="2825" y="98"/>
                  <a:pt x="2839" y="108"/>
                  <a:pt x="2853" y="105"/>
                </a:cubicBezTo>
                <a:lnTo>
                  <a:pt x="2998" y="78"/>
                </a:lnTo>
                <a:lnTo>
                  <a:pt x="0" y="2662"/>
                </a:lnTo>
                <a:lnTo>
                  <a:pt x="34" y="2702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2872018" y="2342597"/>
            <a:ext cx="509093" cy="660356"/>
          </a:xfrm>
          <a:custGeom>
            <a:rect b="b" l="l" r="r" t="t"/>
            <a:pathLst>
              <a:path extrusionOk="0" h="2696" w="1559">
                <a:moveTo>
                  <a:pt x="45" y="2695"/>
                </a:moveTo>
                <a:lnTo>
                  <a:pt x="1503" y="144"/>
                </a:lnTo>
                <a:lnTo>
                  <a:pt x="1504" y="291"/>
                </a:lnTo>
                <a:cubicBezTo>
                  <a:pt x="1505" y="306"/>
                  <a:pt x="1517" y="317"/>
                  <a:pt x="1531" y="317"/>
                </a:cubicBezTo>
                <a:cubicBezTo>
                  <a:pt x="1546" y="317"/>
                  <a:pt x="1558" y="305"/>
                  <a:pt x="1557" y="290"/>
                </a:cubicBezTo>
                <a:lnTo>
                  <a:pt x="1555" y="0"/>
                </a:lnTo>
                <a:lnTo>
                  <a:pt x="1303" y="145"/>
                </a:lnTo>
                <a:cubicBezTo>
                  <a:pt x="1291" y="153"/>
                  <a:pt x="1286" y="169"/>
                  <a:pt x="1294" y="181"/>
                </a:cubicBezTo>
                <a:cubicBezTo>
                  <a:pt x="1301" y="194"/>
                  <a:pt x="1317" y="198"/>
                  <a:pt x="1330" y="191"/>
                </a:cubicBezTo>
                <a:lnTo>
                  <a:pt x="1457" y="117"/>
                </a:lnTo>
                <a:lnTo>
                  <a:pt x="0" y="2669"/>
                </a:lnTo>
                <a:lnTo>
                  <a:pt x="45" y="2695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2078172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2078172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1561894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1561894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2594123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2594123" y="2892241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2078172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2078172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1561894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1561894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2594123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2594123" y="250058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/>
          <p:nvPr/>
        </p:nvSpPr>
        <p:spPr>
          <a:xfrm>
            <a:off x="2078172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2078172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1561894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1561894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2594123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2594123" y="210990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901" y="2208861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458277" y="3895022"/>
            <a:ext cx="4312435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On this object, you will train </a:t>
            </a:r>
            <a:r>
              <a:rPr b="0" lang="ru" sz="20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weights to react on cat face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36" y="2181225"/>
            <a:ext cx="2414339" cy="3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images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3450666" y="2974051"/>
            <a:ext cx="2744010" cy="702730"/>
          </a:xfrm>
          <a:custGeom>
            <a:rect b="b" l="l" r="r" t="t"/>
            <a:pathLst>
              <a:path extrusionOk="0" h="2869" w="8403">
                <a:moveTo>
                  <a:pt x="0" y="0"/>
                </a:moveTo>
                <a:lnTo>
                  <a:pt x="8402" y="0"/>
                </a:lnTo>
                <a:lnTo>
                  <a:pt x="8402" y="2868"/>
                </a:lnTo>
                <a:lnTo>
                  <a:pt x="0" y="2868"/>
                </a:lnTo>
                <a:lnTo>
                  <a:pt x="0" y="0"/>
                </a:lnTo>
              </a:path>
            </a:pathLst>
          </a:custGeom>
          <a:noFill/>
          <a:ln cap="flat" cmpd="sng" w="252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6"/>
          <p:cNvSpPr/>
          <p:nvPr/>
        </p:nvSpPr>
        <p:spPr>
          <a:xfrm>
            <a:off x="6781815" y="3101174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6781815" y="3101174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noFill/>
          <a:ln cap="flat" cmpd="sng" w="252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6"/>
          <p:cNvCxnSpPr/>
          <p:nvPr/>
        </p:nvCxnSpPr>
        <p:spPr>
          <a:xfrm>
            <a:off x="6194349" y="3319415"/>
            <a:ext cx="58746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5" name="Google Shape;325;p36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2876589" y="3190332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6"/>
                </a:lnTo>
                <a:lnTo>
                  <a:pt x="1310" y="355"/>
                </a:lnTo>
                <a:cubicBezTo>
                  <a:pt x="1300" y="345"/>
                  <a:pt x="1301" y="328"/>
                  <a:pt x="1312" y="318"/>
                </a:cubicBezTo>
                <a:cubicBezTo>
                  <a:pt x="1323" y="309"/>
                  <a:pt x="1340" y="310"/>
                  <a:pt x="1350" y="321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3"/>
                  <a:pt x="1225" y="579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2360312" y="3183718"/>
            <a:ext cx="1019819" cy="181745"/>
          </a:xfrm>
          <a:custGeom>
            <a:rect b="b" l="l" r="r" t="t"/>
            <a:pathLst>
              <a:path extrusionOk="0" h="742" w="3123">
                <a:moveTo>
                  <a:pt x="18" y="0"/>
                </a:moveTo>
                <a:lnTo>
                  <a:pt x="2833" y="465"/>
                </a:lnTo>
                <a:lnTo>
                  <a:pt x="2700" y="355"/>
                </a:lnTo>
                <a:cubicBezTo>
                  <a:pt x="2678" y="337"/>
                  <a:pt x="2675" y="303"/>
                  <a:pt x="2693" y="281"/>
                </a:cubicBezTo>
                <a:cubicBezTo>
                  <a:pt x="2712" y="258"/>
                  <a:pt x="2745" y="255"/>
                  <a:pt x="2768" y="274"/>
                </a:cubicBezTo>
                <a:lnTo>
                  <a:pt x="3122" y="567"/>
                </a:lnTo>
                <a:lnTo>
                  <a:pt x="2693" y="731"/>
                </a:lnTo>
                <a:cubicBezTo>
                  <a:pt x="2665" y="741"/>
                  <a:pt x="2635" y="727"/>
                  <a:pt x="2624" y="700"/>
                </a:cubicBezTo>
                <a:cubicBezTo>
                  <a:pt x="2614" y="673"/>
                  <a:pt x="2628" y="642"/>
                  <a:pt x="2655" y="632"/>
                </a:cubicBezTo>
                <a:lnTo>
                  <a:pt x="2816" y="570"/>
                </a:lnTo>
                <a:lnTo>
                  <a:pt x="0" y="105"/>
                </a:lnTo>
                <a:lnTo>
                  <a:pt x="18" y="0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1845341" y="3183718"/>
            <a:ext cx="1534791" cy="187868"/>
          </a:xfrm>
          <a:custGeom>
            <a:rect b="b" l="l" r="r" t="t"/>
            <a:pathLst>
              <a:path extrusionOk="0" h="767" w="4700">
                <a:moveTo>
                  <a:pt x="11" y="0"/>
                </a:moveTo>
                <a:lnTo>
                  <a:pt x="4406" y="482"/>
                </a:lnTo>
                <a:lnTo>
                  <a:pt x="4268" y="380"/>
                </a:lnTo>
                <a:cubicBezTo>
                  <a:pt x="4244" y="362"/>
                  <a:pt x="4239" y="329"/>
                  <a:pt x="4257" y="306"/>
                </a:cubicBezTo>
                <a:cubicBezTo>
                  <a:pt x="4274" y="282"/>
                  <a:pt x="4307" y="277"/>
                  <a:pt x="4331" y="295"/>
                </a:cubicBezTo>
                <a:lnTo>
                  <a:pt x="4699" y="567"/>
                </a:lnTo>
                <a:lnTo>
                  <a:pt x="4280" y="754"/>
                </a:lnTo>
                <a:cubicBezTo>
                  <a:pt x="4254" y="766"/>
                  <a:pt x="4222" y="753"/>
                  <a:pt x="4210" y="727"/>
                </a:cubicBezTo>
                <a:cubicBezTo>
                  <a:pt x="4199" y="700"/>
                  <a:pt x="4211" y="669"/>
                  <a:pt x="4237" y="657"/>
                </a:cubicBezTo>
                <a:lnTo>
                  <a:pt x="4394" y="587"/>
                </a:lnTo>
                <a:lnTo>
                  <a:pt x="0" y="105"/>
                </a:lnTo>
                <a:lnTo>
                  <a:pt x="11" y="0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2874303" y="3322354"/>
            <a:ext cx="505828" cy="270658"/>
          </a:xfrm>
          <a:custGeom>
            <a:rect b="b" l="l" r="r" t="t"/>
            <a:pathLst>
              <a:path extrusionOk="0" h="1105" w="1549">
                <a:moveTo>
                  <a:pt x="31" y="1104"/>
                </a:moveTo>
                <a:lnTo>
                  <a:pt x="1440" y="108"/>
                </a:lnTo>
                <a:lnTo>
                  <a:pt x="1379" y="242"/>
                </a:lnTo>
                <a:cubicBezTo>
                  <a:pt x="1373" y="256"/>
                  <a:pt x="1379" y="271"/>
                  <a:pt x="1392" y="277"/>
                </a:cubicBezTo>
                <a:cubicBezTo>
                  <a:pt x="1406" y="283"/>
                  <a:pt x="1421" y="278"/>
                  <a:pt x="1427" y="264"/>
                </a:cubicBezTo>
                <a:lnTo>
                  <a:pt x="1548" y="0"/>
                </a:lnTo>
                <a:lnTo>
                  <a:pt x="1259" y="25"/>
                </a:lnTo>
                <a:cubicBezTo>
                  <a:pt x="1244" y="26"/>
                  <a:pt x="1233" y="39"/>
                  <a:pt x="1234" y="54"/>
                </a:cubicBezTo>
                <a:cubicBezTo>
                  <a:pt x="1236" y="68"/>
                  <a:pt x="1249" y="79"/>
                  <a:pt x="1263" y="78"/>
                </a:cubicBezTo>
                <a:lnTo>
                  <a:pt x="1410" y="65"/>
                </a:lnTo>
                <a:lnTo>
                  <a:pt x="0" y="1060"/>
                </a:lnTo>
                <a:lnTo>
                  <a:pt x="31" y="1104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2357700" y="3299330"/>
            <a:ext cx="1022432" cy="300540"/>
          </a:xfrm>
          <a:custGeom>
            <a:rect b="b" l="l" r="r" t="t"/>
            <a:pathLst>
              <a:path extrusionOk="0" h="1227" w="3131">
                <a:moveTo>
                  <a:pt x="34" y="1226"/>
                </a:moveTo>
                <a:lnTo>
                  <a:pt x="2862" y="243"/>
                </a:lnTo>
                <a:lnTo>
                  <a:pt x="2750" y="373"/>
                </a:lnTo>
                <a:cubicBezTo>
                  <a:pt x="2731" y="395"/>
                  <a:pt x="2734" y="429"/>
                  <a:pt x="2756" y="448"/>
                </a:cubicBezTo>
                <a:cubicBezTo>
                  <a:pt x="2778" y="467"/>
                  <a:pt x="2812" y="464"/>
                  <a:pt x="2831" y="442"/>
                </a:cubicBezTo>
                <a:lnTo>
                  <a:pt x="3130" y="94"/>
                </a:lnTo>
                <a:lnTo>
                  <a:pt x="2679" y="6"/>
                </a:lnTo>
                <a:cubicBezTo>
                  <a:pt x="2651" y="0"/>
                  <a:pt x="2623" y="19"/>
                  <a:pt x="2617" y="48"/>
                </a:cubicBezTo>
                <a:cubicBezTo>
                  <a:pt x="2611" y="76"/>
                  <a:pt x="2630" y="104"/>
                  <a:pt x="2659" y="110"/>
                </a:cubicBezTo>
                <a:lnTo>
                  <a:pt x="2827" y="143"/>
                </a:lnTo>
                <a:lnTo>
                  <a:pt x="0" y="1126"/>
                </a:lnTo>
                <a:lnTo>
                  <a:pt x="34" y="1226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1843055" y="3287083"/>
            <a:ext cx="1537076" cy="313522"/>
          </a:xfrm>
          <a:custGeom>
            <a:rect b="b" l="l" r="r" t="t"/>
            <a:pathLst>
              <a:path extrusionOk="0" h="1280" w="4707">
                <a:moveTo>
                  <a:pt x="24" y="1279"/>
                </a:moveTo>
                <a:lnTo>
                  <a:pt x="4425" y="264"/>
                </a:lnTo>
                <a:lnTo>
                  <a:pt x="4300" y="382"/>
                </a:lnTo>
                <a:cubicBezTo>
                  <a:pt x="4278" y="402"/>
                  <a:pt x="4277" y="435"/>
                  <a:pt x="4297" y="457"/>
                </a:cubicBezTo>
                <a:cubicBezTo>
                  <a:pt x="4317" y="478"/>
                  <a:pt x="4351" y="479"/>
                  <a:pt x="4372" y="459"/>
                </a:cubicBezTo>
                <a:lnTo>
                  <a:pt x="4706" y="145"/>
                </a:lnTo>
                <a:lnTo>
                  <a:pt x="4268" y="9"/>
                </a:lnTo>
                <a:cubicBezTo>
                  <a:pt x="4240" y="0"/>
                  <a:pt x="4211" y="16"/>
                  <a:pt x="4202" y="44"/>
                </a:cubicBezTo>
                <a:cubicBezTo>
                  <a:pt x="4193" y="72"/>
                  <a:pt x="4209" y="101"/>
                  <a:pt x="4237" y="110"/>
                </a:cubicBezTo>
                <a:lnTo>
                  <a:pt x="4401" y="161"/>
                </a:lnTo>
                <a:lnTo>
                  <a:pt x="0" y="1176"/>
                </a:lnTo>
                <a:lnTo>
                  <a:pt x="24" y="1279"/>
                </a:lnTo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1842728" y="3321619"/>
            <a:ext cx="1537403" cy="663540"/>
          </a:xfrm>
          <a:custGeom>
            <a:rect b="b" l="l" r="r" t="t"/>
            <a:pathLst>
              <a:path extrusionOk="0" h="2709" w="4708">
                <a:moveTo>
                  <a:pt x="26" y="2708"/>
                </a:moveTo>
                <a:lnTo>
                  <a:pt x="4589" y="101"/>
                </a:lnTo>
                <a:lnTo>
                  <a:pt x="4516" y="228"/>
                </a:lnTo>
                <a:cubicBezTo>
                  <a:pt x="4508" y="241"/>
                  <a:pt x="4513" y="257"/>
                  <a:pt x="4525" y="264"/>
                </a:cubicBezTo>
                <a:cubicBezTo>
                  <a:pt x="4538" y="272"/>
                  <a:pt x="4554" y="267"/>
                  <a:pt x="4562" y="255"/>
                </a:cubicBezTo>
                <a:lnTo>
                  <a:pt x="4707" y="3"/>
                </a:lnTo>
                <a:lnTo>
                  <a:pt x="4416" y="0"/>
                </a:lnTo>
                <a:cubicBezTo>
                  <a:pt x="4402" y="0"/>
                  <a:pt x="4390" y="12"/>
                  <a:pt x="4390" y="27"/>
                </a:cubicBezTo>
                <a:cubicBezTo>
                  <a:pt x="4390" y="41"/>
                  <a:pt x="4401" y="53"/>
                  <a:pt x="4416" y="53"/>
                </a:cubicBezTo>
                <a:lnTo>
                  <a:pt x="4563" y="55"/>
                </a:lnTo>
                <a:lnTo>
                  <a:pt x="0" y="2662"/>
                </a:lnTo>
                <a:lnTo>
                  <a:pt x="26" y="2708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2357700" y="3322354"/>
            <a:ext cx="1022432" cy="662070"/>
          </a:xfrm>
          <a:custGeom>
            <a:rect b="b" l="l" r="r" t="t"/>
            <a:pathLst>
              <a:path extrusionOk="0" h="2703" w="3131">
                <a:moveTo>
                  <a:pt x="34" y="2702"/>
                </a:moveTo>
                <a:lnTo>
                  <a:pt x="3032" y="118"/>
                </a:lnTo>
                <a:lnTo>
                  <a:pt x="2984" y="257"/>
                </a:lnTo>
                <a:cubicBezTo>
                  <a:pt x="2979" y="271"/>
                  <a:pt x="2987" y="286"/>
                  <a:pt x="3001" y="291"/>
                </a:cubicBezTo>
                <a:cubicBezTo>
                  <a:pt x="3014" y="296"/>
                  <a:pt x="3030" y="288"/>
                  <a:pt x="3034" y="275"/>
                </a:cubicBezTo>
                <a:lnTo>
                  <a:pt x="3130" y="0"/>
                </a:lnTo>
                <a:lnTo>
                  <a:pt x="2843" y="53"/>
                </a:lnTo>
                <a:cubicBezTo>
                  <a:pt x="2829" y="56"/>
                  <a:pt x="2819" y="69"/>
                  <a:pt x="2822" y="84"/>
                </a:cubicBezTo>
                <a:cubicBezTo>
                  <a:pt x="2825" y="98"/>
                  <a:pt x="2839" y="108"/>
                  <a:pt x="2853" y="105"/>
                </a:cubicBezTo>
                <a:lnTo>
                  <a:pt x="2998" y="78"/>
                </a:lnTo>
                <a:lnTo>
                  <a:pt x="0" y="2662"/>
                </a:lnTo>
                <a:lnTo>
                  <a:pt x="34" y="2702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>
            <a:off x="2872018" y="3322354"/>
            <a:ext cx="509093" cy="660356"/>
          </a:xfrm>
          <a:custGeom>
            <a:rect b="b" l="l" r="r" t="t"/>
            <a:pathLst>
              <a:path extrusionOk="0" h="2696" w="1559">
                <a:moveTo>
                  <a:pt x="45" y="2695"/>
                </a:moveTo>
                <a:lnTo>
                  <a:pt x="1503" y="144"/>
                </a:lnTo>
                <a:lnTo>
                  <a:pt x="1504" y="291"/>
                </a:lnTo>
                <a:cubicBezTo>
                  <a:pt x="1505" y="306"/>
                  <a:pt x="1517" y="317"/>
                  <a:pt x="1531" y="317"/>
                </a:cubicBezTo>
                <a:cubicBezTo>
                  <a:pt x="1546" y="317"/>
                  <a:pt x="1558" y="305"/>
                  <a:pt x="1557" y="290"/>
                </a:cubicBezTo>
                <a:lnTo>
                  <a:pt x="1555" y="0"/>
                </a:lnTo>
                <a:lnTo>
                  <a:pt x="1303" y="145"/>
                </a:lnTo>
                <a:cubicBezTo>
                  <a:pt x="1291" y="153"/>
                  <a:pt x="1286" y="169"/>
                  <a:pt x="1294" y="181"/>
                </a:cubicBezTo>
                <a:cubicBezTo>
                  <a:pt x="1301" y="194"/>
                  <a:pt x="1317" y="198"/>
                  <a:pt x="1330" y="191"/>
                </a:cubicBezTo>
                <a:lnTo>
                  <a:pt x="1457" y="117"/>
                </a:lnTo>
                <a:lnTo>
                  <a:pt x="0" y="2669"/>
                </a:lnTo>
                <a:lnTo>
                  <a:pt x="45" y="2695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2078172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2078172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1561894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1561894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594123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2594123" y="387199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>
            <a:off x="2078172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2078172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1561894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1561894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2594123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2594123" y="348034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2078172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2078172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1561894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1561894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7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2594123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2594123" y="308966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7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7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7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901" y="318861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/>
          <p:nvPr/>
        </p:nvSpPr>
        <p:spPr>
          <a:xfrm>
            <a:off x="3450993" y="1647215"/>
            <a:ext cx="2744010" cy="702730"/>
          </a:xfrm>
          <a:custGeom>
            <a:rect b="b" l="l" r="r" t="t"/>
            <a:pathLst>
              <a:path extrusionOk="0" h="2869" w="8403">
                <a:moveTo>
                  <a:pt x="0" y="0"/>
                </a:moveTo>
                <a:lnTo>
                  <a:pt x="8402" y="0"/>
                </a:lnTo>
                <a:lnTo>
                  <a:pt x="8402" y="2868"/>
                </a:lnTo>
                <a:lnTo>
                  <a:pt x="0" y="2868"/>
                </a:lnTo>
                <a:lnTo>
                  <a:pt x="0" y="0"/>
                </a:lnTo>
              </a:path>
            </a:pathLst>
          </a:custGeom>
          <a:noFill/>
          <a:ln cap="flat" cmpd="sng" w="252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6"/>
          <p:cNvSpPr/>
          <p:nvPr/>
        </p:nvSpPr>
        <p:spPr>
          <a:xfrm>
            <a:off x="6782141" y="1774339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6782141" y="1774339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noFill/>
          <a:ln cap="flat" cmpd="sng" w="252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36"/>
          <p:cNvCxnSpPr/>
          <p:nvPr/>
        </p:nvCxnSpPr>
        <p:spPr>
          <a:xfrm>
            <a:off x="6194676" y="1992580"/>
            <a:ext cx="58746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8" name="Google Shape;358;p36"/>
          <p:cNvSpPr/>
          <p:nvPr/>
        </p:nvSpPr>
        <p:spPr>
          <a:xfrm>
            <a:off x="2874630" y="1861782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359985" y="1861537"/>
            <a:ext cx="1018187" cy="159210"/>
          </a:xfrm>
          <a:custGeom>
            <a:rect b="b" l="l" r="r" t="t"/>
            <a:pathLst>
              <a:path extrusionOk="0" h="650" w="3118">
                <a:moveTo>
                  <a:pt x="8" y="0"/>
                </a:moveTo>
                <a:lnTo>
                  <a:pt x="2972" y="490"/>
                </a:lnTo>
                <a:lnTo>
                  <a:pt x="2858" y="396"/>
                </a:lnTo>
                <a:cubicBezTo>
                  <a:pt x="2847" y="387"/>
                  <a:pt x="2846" y="370"/>
                  <a:pt x="2855" y="359"/>
                </a:cubicBezTo>
                <a:cubicBezTo>
                  <a:pt x="2864" y="348"/>
                  <a:pt x="2881" y="346"/>
                  <a:pt x="2892" y="355"/>
                </a:cubicBezTo>
                <a:lnTo>
                  <a:pt x="3117" y="541"/>
                </a:lnTo>
                <a:lnTo>
                  <a:pt x="2845" y="644"/>
                </a:lnTo>
                <a:cubicBezTo>
                  <a:pt x="2831" y="649"/>
                  <a:pt x="2816" y="643"/>
                  <a:pt x="2810" y="629"/>
                </a:cubicBezTo>
                <a:cubicBezTo>
                  <a:pt x="2805" y="615"/>
                  <a:pt x="2812" y="600"/>
                  <a:pt x="2826" y="595"/>
                </a:cubicBezTo>
                <a:lnTo>
                  <a:pt x="2963" y="542"/>
                </a:lnTo>
                <a:lnTo>
                  <a:pt x="0" y="52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1844034" y="1861537"/>
            <a:ext cx="1534137" cy="163129"/>
          </a:xfrm>
          <a:custGeom>
            <a:rect b="b" l="l" r="r" t="t"/>
            <a:pathLst>
              <a:path extrusionOk="0" h="666" w="4698">
                <a:moveTo>
                  <a:pt x="6" y="0"/>
                </a:moveTo>
                <a:lnTo>
                  <a:pt x="4550" y="498"/>
                </a:lnTo>
                <a:lnTo>
                  <a:pt x="4432" y="410"/>
                </a:lnTo>
                <a:cubicBezTo>
                  <a:pt x="4420" y="402"/>
                  <a:pt x="4418" y="385"/>
                  <a:pt x="4426" y="373"/>
                </a:cubicBezTo>
                <a:cubicBezTo>
                  <a:pt x="4435" y="362"/>
                  <a:pt x="4452" y="359"/>
                  <a:pt x="4463" y="368"/>
                </a:cubicBezTo>
                <a:lnTo>
                  <a:pt x="4697" y="541"/>
                </a:lnTo>
                <a:lnTo>
                  <a:pt x="4432" y="659"/>
                </a:lnTo>
                <a:cubicBezTo>
                  <a:pt x="4418" y="665"/>
                  <a:pt x="4403" y="659"/>
                  <a:pt x="4397" y="645"/>
                </a:cubicBezTo>
                <a:cubicBezTo>
                  <a:pt x="4391" y="632"/>
                  <a:pt x="4397" y="616"/>
                  <a:pt x="4410" y="610"/>
                </a:cubicBezTo>
                <a:lnTo>
                  <a:pt x="4544" y="551"/>
                </a:lnTo>
                <a:lnTo>
                  <a:pt x="0" y="52"/>
                </a:lnTo>
                <a:lnTo>
                  <a:pt x="6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2867446" y="1993559"/>
            <a:ext cx="510726" cy="276046"/>
          </a:xfrm>
          <a:custGeom>
            <a:rect b="b" l="l" r="r" t="t"/>
            <a:pathLst>
              <a:path extrusionOk="0" h="1127" w="1564">
                <a:moveTo>
                  <a:pt x="61" y="1126"/>
                </a:moveTo>
                <a:lnTo>
                  <a:pt x="1348" y="217"/>
                </a:lnTo>
                <a:lnTo>
                  <a:pt x="1276" y="373"/>
                </a:lnTo>
                <a:cubicBezTo>
                  <a:pt x="1264" y="401"/>
                  <a:pt x="1276" y="432"/>
                  <a:pt x="1303" y="445"/>
                </a:cubicBezTo>
                <a:cubicBezTo>
                  <a:pt x="1329" y="457"/>
                  <a:pt x="1361" y="445"/>
                  <a:pt x="1373" y="418"/>
                </a:cubicBezTo>
                <a:lnTo>
                  <a:pt x="1563" y="0"/>
                </a:lnTo>
                <a:lnTo>
                  <a:pt x="1106" y="40"/>
                </a:lnTo>
                <a:cubicBezTo>
                  <a:pt x="1077" y="43"/>
                  <a:pt x="1056" y="68"/>
                  <a:pt x="1058" y="97"/>
                </a:cubicBezTo>
                <a:cubicBezTo>
                  <a:pt x="1061" y="127"/>
                  <a:pt x="1086" y="148"/>
                  <a:pt x="1116" y="146"/>
                </a:cubicBezTo>
                <a:lnTo>
                  <a:pt x="1287" y="131"/>
                </a:lnTo>
                <a:lnTo>
                  <a:pt x="0" y="1039"/>
                </a:lnTo>
                <a:lnTo>
                  <a:pt x="61" y="112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2355740" y="1970780"/>
            <a:ext cx="1022432" cy="300540"/>
          </a:xfrm>
          <a:custGeom>
            <a:rect b="b" l="l" r="r" t="t"/>
            <a:pathLst>
              <a:path extrusionOk="0" h="1227" w="3131">
                <a:moveTo>
                  <a:pt x="34" y="1226"/>
                </a:moveTo>
                <a:lnTo>
                  <a:pt x="2862" y="242"/>
                </a:lnTo>
                <a:lnTo>
                  <a:pt x="2750" y="373"/>
                </a:lnTo>
                <a:cubicBezTo>
                  <a:pt x="2731" y="395"/>
                  <a:pt x="2734" y="428"/>
                  <a:pt x="2756" y="447"/>
                </a:cubicBezTo>
                <a:cubicBezTo>
                  <a:pt x="2778" y="466"/>
                  <a:pt x="2812" y="464"/>
                  <a:pt x="2831" y="442"/>
                </a:cubicBezTo>
                <a:lnTo>
                  <a:pt x="3130" y="94"/>
                </a:lnTo>
                <a:lnTo>
                  <a:pt x="2679" y="5"/>
                </a:lnTo>
                <a:cubicBezTo>
                  <a:pt x="2651" y="0"/>
                  <a:pt x="2623" y="18"/>
                  <a:pt x="2617" y="47"/>
                </a:cubicBezTo>
                <a:cubicBezTo>
                  <a:pt x="2611" y="76"/>
                  <a:pt x="2630" y="104"/>
                  <a:pt x="2659" y="109"/>
                </a:cubicBezTo>
                <a:lnTo>
                  <a:pt x="2827" y="142"/>
                </a:lnTo>
                <a:lnTo>
                  <a:pt x="0" y="1126"/>
                </a:lnTo>
                <a:lnTo>
                  <a:pt x="34" y="122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1843055" y="1971515"/>
            <a:ext cx="1535117" cy="293682"/>
          </a:xfrm>
          <a:custGeom>
            <a:rect b="b" l="l" r="r" t="t"/>
            <a:pathLst>
              <a:path extrusionOk="0" h="1199" w="4701">
                <a:moveTo>
                  <a:pt x="12" y="1198"/>
                </a:moveTo>
                <a:lnTo>
                  <a:pt x="4559" y="150"/>
                </a:lnTo>
                <a:lnTo>
                  <a:pt x="4452" y="251"/>
                </a:lnTo>
                <a:cubicBezTo>
                  <a:pt x="4441" y="261"/>
                  <a:pt x="4441" y="278"/>
                  <a:pt x="4451" y="288"/>
                </a:cubicBezTo>
                <a:cubicBezTo>
                  <a:pt x="4461" y="299"/>
                  <a:pt x="4478" y="300"/>
                  <a:pt x="4488" y="289"/>
                </a:cubicBezTo>
                <a:lnTo>
                  <a:pt x="4700" y="91"/>
                </a:lnTo>
                <a:lnTo>
                  <a:pt x="4423" y="4"/>
                </a:lnTo>
                <a:cubicBezTo>
                  <a:pt x="4409" y="0"/>
                  <a:pt x="4394" y="8"/>
                  <a:pt x="4389" y="22"/>
                </a:cubicBezTo>
                <a:cubicBezTo>
                  <a:pt x="4385" y="36"/>
                  <a:pt x="4393" y="51"/>
                  <a:pt x="4407" y="55"/>
                </a:cubicBezTo>
                <a:lnTo>
                  <a:pt x="4547" y="99"/>
                </a:lnTo>
                <a:lnTo>
                  <a:pt x="0" y="1147"/>
                </a:lnTo>
                <a:lnTo>
                  <a:pt x="12" y="1198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1840769" y="1993069"/>
            <a:ext cx="1537403" cy="663295"/>
          </a:xfrm>
          <a:custGeom>
            <a:rect b="b" l="l" r="r" t="t"/>
            <a:pathLst>
              <a:path extrusionOk="0" h="2708" w="4708">
                <a:moveTo>
                  <a:pt x="26" y="2707"/>
                </a:moveTo>
                <a:lnTo>
                  <a:pt x="4589" y="100"/>
                </a:lnTo>
                <a:lnTo>
                  <a:pt x="4516" y="228"/>
                </a:lnTo>
                <a:cubicBezTo>
                  <a:pt x="4508" y="240"/>
                  <a:pt x="4513" y="256"/>
                  <a:pt x="4525" y="264"/>
                </a:cubicBezTo>
                <a:cubicBezTo>
                  <a:pt x="4538" y="271"/>
                  <a:pt x="4554" y="267"/>
                  <a:pt x="4562" y="254"/>
                </a:cubicBezTo>
                <a:lnTo>
                  <a:pt x="4707" y="3"/>
                </a:lnTo>
                <a:lnTo>
                  <a:pt x="4416" y="0"/>
                </a:lnTo>
                <a:cubicBezTo>
                  <a:pt x="4402" y="0"/>
                  <a:pt x="4390" y="12"/>
                  <a:pt x="4390" y="26"/>
                </a:cubicBezTo>
                <a:cubicBezTo>
                  <a:pt x="4390" y="41"/>
                  <a:pt x="4401" y="53"/>
                  <a:pt x="4416" y="53"/>
                </a:cubicBezTo>
                <a:lnTo>
                  <a:pt x="4563" y="54"/>
                </a:lnTo>
                <a:lnTo>
                  <a:pt x="0" y="2661"/>
                </a:lnTo>
                <a:lnTo>
                  <a:pt x="26" y="2707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2349862" y="1993559"/>
            <a:ext cx="1028310" cy="666969"/>
          </a:xfrm>
          <a:custGeom>
            <a:rect b="b" l="l" r="r" t="t"/>
            <a:pathLst>
              <a:path extrusionOk="0" h="2723" w="3149">
                <a:moveTo>
                  <a:pt x="70" y="2722"/>
                </a:moveTo>
                <a:lnTo>
                  <a:pt x="2955" y="237"/>
                </a:lnTo>
                <a:lnTo>
                  <a:pt x="2899" y="399"/>
                </a:lnTo>
                <a:cubicBezTo>
                  <a:pt x="2889" y="427"/>
                  <a:pt x="2904" y="457"/>
                  <a:pt x="2931" y="467"/>
                </a:cubicBezTo>
                <a:cubicBezTo>
                  <a:pt x="2959" y="476"/>
                  <a:pt x="2989" y="461"/>
                  <a:pt x="2999" y="434"/>
                </a:cubicBezTo>
                <a:lnTo>
                  <a:pt x="3148" y="0"/>
                </a:lnTo>
                <a:lnTo>
                  <a:pt x="2697" y="84"/>
                </a:lnTo>
                <a:cubicBezTo>
                  <a:pt x="2669" y="89"/>
                  <a:pt x="2650" y="117"/>
                  <a:pt x="2655" y="146"/>
                </a:cubicBezTo>
                <a:cubicBezTo>
                  <a:pt x="2660" y="174"/>
                  <a:pt x="2688" y="193"/>
                  <a:pt x="2717" y="188"/>
                </a:cubicBezTo>
                <a:lnTo>
                  <a:pt x="2885" y="157"/>
                </a:lnTo>
                <a:lnTo>
                  <a:pt x="0" y="2642"/>
                </a:lnTo>
                <a:lnTo>
                  <a:pt x="70" y="2722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2862548" y="1993559"/>
            <a:ext cx="516931" cy="663540"/>
          </a:xfrm>
          <a:custGeom>
            <a:rect b="b" l="l" r="r" t="t"/>
            <a:pathLst>
              <a:path extrusionOk="0" h="2709" w="1583">
                <a:moveTo>
                  <a:pt x="91" y="2708"/>
                </a:moveTo>
                <a:lnTo>
                  <a:pt x="1475" y="288"/>
                </a:lnTo>
                <a:lnTo>
                  <a:pt x="1476" y="460"/>
                </a:lnTo>
                <a:cubicBezTo>
                  <a:pt x="1476" y="489"/>
                  <a:pt x="1500" y="512"/>
                  <a:pt x="1530" y="512"/>
                </a:cubicBezTo>
                <a:cubicBezTo>
                  <a:pt x="1559" y="512"/>
                  <a:pt x="1582" y="488"/>
                  <a:pt x="1582" y="459"/>
                </a:cubicBezTo>
                <a:lnTo>
                  <a:pt x="1578" y="0"/>
                </a:lnTo>
                <a:lnTo>
                  <a:pt x="1181" y="230"/>
                </a:lnTo>
                <a:cubicBezTo>
                  <a:pt x="1156" y="244"/>
                  <a:pt x="1147" y="277"/>
                  <a:pt x="1162" y="302"/>
                </a:cubicBezTo>
                <a:cubicBezTo>
                  <a:pt x="1176" y="327"/>
                  <a:pt x="1209" y="336"/>
                  <a:pt x="1234" y="321"/>
                </a:cubicBezTo>
                <a:lnTo>
                  <a:pt x="1383" y="235"/>
                </a:lnTo>
                <a:lnTo>
                  <a:pt x="0" y="2656"/>
                </a:lnTo>
                <a:lnTo>
                  <a:pt x="91" y="2708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076212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2076212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559935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559935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2592163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2592163" y="2543448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2076212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2076212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559935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1559935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"/>
          <p:cNvSpPr/>
          <p:nvPr/>
        </p:nvSpPr>
        <p:spPr>
          <a:xfrm>
            <a:off x="2592163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2592163" y="21515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2076212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2076212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1559935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1559935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2592163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2592163" y="1760867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200" y="2249766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813112" y="4379511"/>
            <a:ext cx="7862373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You network will have to learn those two cases separately!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Worst case: one neuron per position.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36" y="1800225"/>
            <a:ext cx="2414339" cy="3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36" y="3171825"/>
            <a:ext cx="2414339" cy="3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824215" y="975592"/>
            <a:ext cx="7299072" cy="3411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  <a:p>
            <a:pPr indent="-762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	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1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Idea: force all these “cat face” features </a:t>
            </a:r>
            <a:br>
              <a:rPr b="0" i="0" lang="ru" sz="1500" u="none" cap="none" strike="noStrike"/>
            </a:b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to use </a:t>
            </a:r>
            <a:r>
              <a:rPr b="1" i="0" lang="ru" sz="2700" u="none" cap="none" strike="noStrike">
                <a:latin typeface="Arial"/>
                <a:ea typeface="Arial"/>
                <a:cs typeface="Arial"/>
                <a:sym typeface="Arial"/>
              </a:rPr>
              <a:t>exactly the same weights</a:t>
            </a: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ru" sz="1500" u="none" cap="none" strike="noStrike"/>
            </a:b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shifting weight matrix each time.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/>
          <p:nvPr/>
        </p:nvSpPr>
        <p:spPr>
          <a:xfrm>
            <a:off x="1084803" y="3498465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Same features for each spot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1280734" y="1783892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3296861" y="2617174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4253329" y="2601743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2440970" y="2251970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4448607" y="2696045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2213690" y="1964167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1699046" y="1963922"/>
            <a:ext cx="1018187" cy="162884"/>
          </a:xfrm>
          <a:custGeom>
            <a:rect b="b" l="l" r="r" t="t"/>
            <a:pathLst>
              <a:path extrusionOk="0" h="665" w="3118">
                <a:moveTo>
                  <a:pt x="8" y="0"/>
                </a:moveTo>
                <a:lnTo>
                  <a:pt x="2972" y="501"/>
                </a:lnTo>
                <a:lnTo>
                  <a:pt x="2858" y="405"/>
                </a:lnTo>
                <a:cubicBezTo>
                  <a:pt x="2847" y="396"/>
                  <a:pt x="2846" y="379"/>
                  <a:pt x="2855" y="367"/>
                </a:cubicBezTo>
                <a:cubicBezTo>
                  <a:pt x="2864" y="356"/>
                  <a:pt x="2881" y="354"/>
                  <a:pt x="2892" y="363"/>
                </a:cubicBezTo>
                <a:lnTo>
                  <a:pt x="3117" y="554"/>
                </a:lnTo>
                <a:lnTo>
                  <a:pt x="2845" y="659"/>
                </a:lnTo>
                <a:cubicBezTo>
                  <a:pt x="2831" y="664"/>
                  <a:pt x="2816" y="658"/>
                  <a:pt x="2810" y="644"/>
                </a:cubicBezTo>
                <a:cubicBezTo>
                  <a:pt x="2805" y="629"/>
                  <a:pt x="2812" y="614"/>
                  <a:pt x="2826" y="609"/>
                </a:cubicBezTo>
                <a:lnTo>
                  <a:pt x="2963" y="555"/>
                </a:lnTo>
                <a:lnTo>
                  <a:pt x="0" y="53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2159810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5" y="1888480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8"/>
          <p:cNvSpPr txBox="1"/>
          <p:nvPr/>
        </p:nvSpPr>
        <p:spPr>
          <a:xfrm>
            <a:off x="1304898" y="1451264"/>
            <a:ext cx="2488973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Portable cat detector pro!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38"/>
          <p:cNvCxnSpPr/>
          <p:nvPr/>
        </p:nvCxnSpPr>
        <p:spPr>
          <a:xfrm>
            <a:off x="2163075" y="3870528"/>
            <a:ext cx="82290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901" y="365228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8"/>
          <p:cNvSpPr/>
          <p:nvPr/>
        </p:nvSpPr>
        <p:spPr>
          <a:xfrm>
            <a:off x="2957901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 txBox="1"/>
          <p:nvPr/>
        </p:nvSpPr>
        <p:spPr>
          <a:xfrm>
            <a:off x="2938308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3652532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/>
          <p:nvPr/>
        </p:nvSpPr>
        <p:spPr>
          <a:xfrm>
            <a:off x="1607285" y="3498465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Same features for each spot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9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9"/>
          <p:cNvSpPr/>
          <p:nvPr/>
        </p:nvSpPr>
        <p:spPr>
          <a:xfrm>
            <a:off x="1280734" y="1783892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9"/>
          <p:cNvSpPr txBox="1"/>
          <p:nvPr/>
        </p:nvSpPr>
        <p:spPr>
          <a:xfrm>
            <a:off x="3296861" y="2617174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4253329" y="2601743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2440970" y="2251970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9"/>
          <p:cNvSpPr txBox="1"/>
          <p:nvPr/>
        </p:nvSpPr>
        <p:spPr>
          <a:xfrm>
            <a:off x="4448607" y="2696045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2213690" y="1964167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/>
          <p:nvPr/>
        </p:nvSpPr>
        <p:spPr>
          <a:xfrm>
            <a:off x="1699046" y="1963922"/>
            <a:ext cx="1018187" cy="162884"/>
          </a:xfrm>
          <a:custGeom>
            <a:rect b="b" l="l" r="r" t="t"/>
            <a:pathLst>
              <a:path extrusionOk="0" h="665" w="3118">
                <a:moveTo>
                  <a:pt x="8" y="0"/>
                </a:moveTo>
                <a:lnTo>
                  <a:pt x="2972" y="501"/>
                </a:lnTo>
                <a:lnTo>
                  <a:pt x="2858" y="405"/>
                </a:lnTo>
                <a:cubicBezTo>
                  <a:pt x="2847" y="396"/>
                  <a:pt x="2846" y="379"/>
                  <a:pt x="2855" y="367"/>
                </a:cubicBezTo>
                <a:cubicBezTo>
                  <a:pt x="2864" y="356"/>
                  <a:pt x="2881" y="354"/>
                  <a:pt x="2892" y="363"/>
                </a:cubicBezTo>
                <a:lnTo>
                  <a:pt x="3117" y="554"/>
                </a:lnTo>
                <a:lnTo>
                  <a:pt x="2845" y="659"/>
                </a:lnTo>
                <a:cubicBezTo>
                  <a:pt x="2831" y="664"/>
                  <a:pt x="2816" y="658"/>
                  <a:pt x="2810" y="644"/>
                </a:cubicBezTo>
                <a:cubicBezTo>
                  <a:pt x="2805" y="629"/>
                  <a:pt x="2812" y="614"/>
                  <a:pt x="2826" y="609"/>
                </a:cubicBezTo>
                <a:lnTo>
                  <a:pt x="2963" y="555"/>
                </a:lnTo>
                <a:lnTo>
                  <a:pt x="0" y="53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9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9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9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2159810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5" y="1888480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9"/>
          <p:cNvSpPr txBox="1"/>
          <p:nvPr/>
        </p:nvSpPr>
        <p:spPr>
          <a:xfrm>
            <a:off x="1304898" y="1451264"/>
            <a:ext cx="2488973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Portable cat detector pro!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901" y="365228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/>
          <p:nvPr/>
        </p:nvSpPr>
        <p:spPr>
          <a:xfrm>
            <a:off x="2957901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 txBox="1"/>
          <p:nvPr/>
        </p:nvSpPr>
        <p:spPr>
          <a:xfrm>
            <a:off x="2938308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3578674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39"/>
          <p:cNvCxnSpPr/>
          <p:nvPr/>
        </p:nvCxnSpPr>
        <p:spPr>
          <a:xfrm>
            <a:off x="2685557" y="3870528"/>
            <a:ext cx="96397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39"/>
          <p:cNvSpPr txBox="1"/>
          <p:nvPr/>
        </p:nvSpPr>
        <p:spPr>
          <a:xfrm>
            <a:off x="3591736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3652532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117458" y="3890368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Same features for each spot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0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1280734" y="1783892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 txBox="1"/>
          <p:nvPr/>
        </p:nvSpPr>
        <p:spPr>
          <a:xfrm>
            <a:off x="3296861" y="2617174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4253329" y="2601743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0"/>
          <p:cNvSpPr/>
          <p:nvPr/>
        </p:nvSpPr>
        <p:spPr>
          <a:xfrm>
            <a:off x="2440970" y="2251970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 txBox="1"/>
          <p:nvPr/>
        </p:nvSpPr>
        <p:spPr>
          <a:xfrm>
            <a:off x="4448607" y="2696045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2213690" y="1964167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1699046" y="1963922"/>
            <a:ext cx="1018187" cy="162884"/>
          </a:xfrm>
          <a:custGeom>
            <a:rect b="b" l="l" r="r" t="t"/>
            <a:pathLst>
              <a:path extrusionOk="0" h="665" w="3118">
                <a:moveTo>
                  <a:pt x="8" y="0"/>
                </a:moveTo>
                <a:lnTo>
                  <a:pt x="2972" y="501"/>
                </a:lnTo>
                <a:lnTo>
                  <a:pt x="2858" y="405"/>
                </a:lnTo>
                <a:cubicBezTo>
                  <a:pt x="2847" y="396"/>
                  <a:pt x="2846" y="379"/>
                  <a:pt x="2855" y="367"/>
                </a:cubicBezTo>
                <a:cubicBezTo>
                  <a:pt x="2864" y="356"/>
                  <a:pt x="2881" y="354"/>
                  <a:pt x="2892" y="363"/>
                </a:cubicBezTo>
                <a:lnTo>
                  <a:pt x="3117" y="554"/>
                </a:lnTo>
                <a:lnTo>
                  <a:pt x="2845" y="659"/>
                </a:lnTo>
                <a:cubicBezTo>
                  <a:pt x="2831" y="664"/>
                  <a:pt x="2816" y="658"/>
                  <a:pt x="2810" y="644"/>
                </a:cubicBezTo>
                <a:cubicBezTo>
                  <a:pt x="2805" y="629"/>
                  <a:pt x="2812" y="614"/>
                  <a:pt x="2826" y="609"/>
                </a:cubicBezTo>
                <a:lnTo>
                  <a:pt x="2963" y="555"/>
                </a:lnTo>
                <a:lnTo>
                  <a:pt x="0" y="53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2159810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0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5" y="1888480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0"/>
          <p:cNvSpPr txBox="1"/>
          <p:nvPr/>
        </p:nvSpPr>
        <p:spPr>
          <a:xfrm>
            <a:off x="1304898" y="1451264"/>
            <a:ext cx="2488973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Portable cat detector pro!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901" y="365228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0"/>
          <p:cNvSpPr/>
          <p:nvPr/>
        </p:nvSpPr>
        <p:spPr>
          <a:xfrm>
            <a:off x="2957901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 txBox="1"/>
          <p:nvPr/>
        </p:nvSpPr>
        <p:spPr>
          <a:xfrm>
            <a:off x="2938308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3578674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40"/>
          <p:cNvCxnSpPr/>
          <p:nvPr/>
        </p:nvCxnSpPr>
        <p:spPr>
          <a:xfrm>
            <a:off x="2195730" y="4262430"/>
            <a:ext cx="790254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9" name="Google Shape;559;p40"/>
          <p:cNvSpPr txBox="1"/>
          <p:nvPr/>
        </p:nvSpPr>
        <p:spPr>
          <a:xfrm>
            <a:off x="3591736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227" y="4068684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0"/>
          <p:cNvSpPr txBox="1"/>
          <p:nvPr/>
        </p:nvSpPr>
        <p:spPr>
          <a:xfrm>
            <a:off x="3003944" y="4488264"/>
            <a:ext cx="544034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Cat!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3652532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1"/>
          <p:cNvSpPr/>
          <p:nvPr/>
        </p:nvSpPr>
        <p:spPr>
          <a:xfrm>
            <a:off x="1639940" y="3890368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1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Same features for each spot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1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1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1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1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1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1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1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1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1280734" y="1783892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1"/>
          <p:cNvSpPr txBox="1"/>
          <p:nvPr/>
        </p:nvSpPr>
        <p:spPr>
          <a:xfrm>
            <a:off x="3296861" y="2617174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/>
          <p:nvPr/>
        </p:nvSpPr>
        <p:spPr>
          <a:xfrm>
            <a:off x="4253329" y="2601743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40970" y="2251970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1"/>
          <p:cNvSpPr txBox="1"/>
          <p:nvPr/>
        </p:nvSpPr>
        <p:spPr>
          <a:xfrm>
            <a:off x="4448607" y="2696045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2213690" y="1964167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1"/>
          <p:cNvSpPr/>
          <p:nvPr/>
        </p:nvSpPr>
        <p:spPr>
          <a:xfrm>
            <a:off x="1699046" y="1963922"/>
            <a:ext cx="1018187" cy="162884"/>
          </a:xfrm>
          <a:custGeom>
            <a:rect b="b" l="l" r="r" t="t"/>
            <a:pathLst>
              <a:path extrusionOk="0" h="665" w="3118">
                <a:moveTo>
                  <a:pt x="8" y="0"/>
                </a:moveTo>
                <a:lnTo>
                  <a:pt x="2972" y="501"/>
                </a:lnTo>
                <a:lnTo>
                  <a:pt x="2858" y="405"/>
                </a:lnTo>
                <a:cubicBezTo>
                  <a:pt x="2847" y="396"/>
                  <a:pt x="2846" y="379"/>
                  <a:pt x="2855" y="367"/>
                </a:cubicBezTo>
                <a:cubicBezTo>
                  <a:pt x="2864" y="356"/>
                  <a:pt x="2881" y="354"/>
                  <a:pt x="2892" y="363"/>
                </a:cubicBezTo>
                <a:lnTo>
                  <a:pt x="3117" y="554"/>
                </a:lnTo>
                <a:lnTo>
                  <a:pt x="2845" y="659"/>
                </a:lnTo>
                <a:cubicBezTo>
                  <a:pt x="2831" y="664"/>
                  <a:pt x="2816" y="658"/>
                  <a:pt x="2810" y="644"/>
                </a:cubicBezTo>
                <a:cubicBezTo>
                  <a:pt x="2805" y="629"/>
                  <a:pt x="2812" y="614"/>
                  <a:pt x="2826" y="609"/>
                </a:cubicBezTo>
                <a:lnTo>
                  <a:pt x="2963" y="555"/>
                </a:lnTo>
                <a:lnTo>
                  <a:pt x="0" y="53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1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1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1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1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1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1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1"/>
          <p:cNvSpPr/>
          <p:nvPr/>
        </p:nvSpPr>
        <p:spPr>
          <a:xfrm>
            <a:off x="2159810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1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1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1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1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1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1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1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1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5" y="1888480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1"/>
          <p:cNvSpPr txBox="1"/>
          <p:nvPr/>
        </p:nvSpPr>
        <p:spPr>
          <a:xfrm>
            <a:off x="1304898" y="1451264"/>
            <a:ext cx="2488973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Portable cat detector pro!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901" y="365228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1"/>
          <p:cNvSpPr/>
          <p:nvPr/>
        </p:nvSpPr>
        <p:spPr>
          <a:xfrm>
            <a:off x="2957901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2938308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3578674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1"/>
          <p:cNvSpPr txBox="1"/>
          <p:nvPr/>
        </p:nvSpPr>
        <p:spPr>
          <a:xfrm>
            <a:off x="3591736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227" y="4068684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1"/>
          <p:cNvSpPr txBox="1"/>
          <p:nvPr/>
        </p:nvSpPr>
        <p:spPr>
          <a:xfrm>
            <a:off x="3003944" y="4488264"/>
            <a:ext cx="544034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Cat!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4069173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1"/>
          <p:cNvSpPr/>
          <p:nvPr/>
        </p:nvSpPr>
        <p:spPr>
          <a:xfrm>
            <a:off x="3579001" y="4044190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41"/>
          <p:cNvCxnSpPr/>
          <p:nvPr/>
        </p:nvCxnSpPr>
        <p:spPr>
          <a:xfrm>
            <a:off x="2718212" y="4262430"/>
            <a:ext cx="931324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41"/>
          <p:cNvSpPr txBox="1"/>
          <p:nvPr/>
        </p:nvSpPr>
        <p:spPr>
          <a:xfrm>
            <a:off x="3592063" y="4488264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3652532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2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Same features for each spot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2"/>
          <p:cNvSpPr/>
          <p:nvPr/>
        </p:nvSpPr>
        <p:spPr>
          <a:xfrm>
            <a:off x="175227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2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2"/>
          <p:cNvSpPr/>
          <p:nvPr/>
        </p:nvSpPr>
        <p:spPr>
          <a:xfrm>
            <a:off x="1235996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2"/>
          <p:cNvSpPr/>
          <p:nvPr/>
        </p:nvSpPr>
        <p:spPr>
          <a:xfrm>
            <a:off x="2268224" y="435991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2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175227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2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2"/>
          <p:cNvSpPr/>
          <p:nvPr/>
        </p:nvSpPr>
        <p:spPr>
          <a:xfrm>
            <a:off x="1235996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2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2"/>
          <p:cNvSpPr/>
          <p:nvPr/>
        </p:nvSpPr>
        <p:spPr>
          <a:xfrm>
            <a:off x="175227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2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2"/>
          <p:cNvSpPr/>
          <p:nvPr/>
        </p:nvSpPr>
        <p:spPr>
          <a:xfrm>
            <a:off x="1235996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2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2"/>
          <p:cNvSpPr/>
          <p:nvPr/>
        </p:nvSpPr>
        <p:spPr>
          <a:xfrm>
            <a:off x="2268224" y="357733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2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2"/>
          <p:cNvSpPr/>
          <p:nvPr/>
        </p:nvSpPr>
        <p:spPr>
          <a:xfrm>
            <a:off x="2268224" y="396801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2"/>
          <p:cNvSpPr/>
          <p:nvPr/>
        </p:nvSpPr>
        <p:spPr>
          <a:xfrm>
            <a:off x="1280734" y="1783892"/>
            <a:ext cx="1078272" cy="740941"/>
          </a:xfrm>
          <a:prstGeom prst="rect">
            <a:avLst/>
          </a:prstGeom>
          <a:solidFill>
            <a:srgbClr val="FFFFFF"/>
          </a:solidFill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2"/>
          <p:cNvSpPr txBox="1"/>
          <p:nvPr/>
        </p:nvSpPr>
        <p:spPr>
          <a:xfrm>
            <a:off x="3296861" y="2617174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2"/>
          <p:cNvSpPr txBox="1"/>
          <p:nvPr/>
        </p:nvSpPr>
        <p:spPr>
          <a:xfrm>
            <a:off x="4253329" y="2601743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2"/>
          <p:cNvSpPr/>
          <p:nvPr/>
        </p:nvSpPr>
        <p:spPr>
          <a:xfrm>
            <a:off x="2440970" y="2251970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"/>
          <p:cNvSpPr txBox="1"/>
          <p:nvPr/>
        </p:nvSpPr>
        <p:spPr>
          <a:xfrm>
            <a:off x="4448607" y="2696045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2"/>
          <p:cNvSpPr/>
          <p:nvPr/>
        </p:nvSpPr>
        <p:spPr>
          <a:xfrm>
            <a:off x="2213690" y="1964167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/>
          <p:nvPr/>
        </p:nvSpPr>
        <p:spPr>
          <a:xfrm>
            <a:off x="1699046" y="1963922"/>
            <a:ext cx="1018187" cy="162884"/>
          </a:xfrm>
          <a:custGeom>
            <a:rect b="b" l="l" r="r" t="t"/>
            <a:pathLst>
              <a:path extrusionOk="0" h="665" w="3118">
                <a:moveTo>
                  <a:pt x="8" y="0"/>
                </a:moveTo>
                <a:lnTo>
                  <a:pt x="2972" y="501"/>
                </a:lnTo>
                <a:lnTo>
                  <a:pt x="2858" y="405"/>
                </a:lnTo>
                <a:cubicBezTo>
                  <a:pt x="2847" y="396"/>
                  <a:pt x="2846" y="379"/>
                  <a:pt x="2855" y="367"/>
                </a:cubicBezTo>
                <a:cubicBezTo>
                  <a:pt x="2864" y="356"/>
                  <a:pt x="2881" y="354"/>
                  <a:pt x="2892" y="363"/>
                </a:cubicBezTo>
                <a:lnTo>
                  <a:pt x="3117" y="554"/>
                </a:lnTo>
                <a:lnTo>
                  <a:pt x="2845" y="659"/>
                </a:lnTo>
                <a:cubicBezTo>
                  <a:pt x="2831" y="664"/>
                  <a:pt x="2816" y="658"/>
                  <a:pt x="2810" y="644"/>
                </a:cubicBezTo>
                <a:cubicBezTo>
                  <a:pt x="2805" y="629"/>
                  <a:pt x="2812" y="614"/>
                  <a:pt x="2826" y="609"/>
                </a:cubicBezTo>
                <a:lnTo>
                  <a:pt x="2963" y="555"/>
                </a:lnTo>
                <a:lnTo>
                  <a:pt x="0" y="53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2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2"/>
          <p:cNvSpPr/>
          <p:nvPr/>
        </p:nvSpPr>
        <p:spPr>
          <a:xfrm>
            <a:off x="1415273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2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2"/>
          <p:cNvSpPr/>
          <p:nvPr/>
        </p:nvSpPr>
        <p:spPr>
          <a:xfrm>
            <a:off x="1415273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2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2"/>
          <p:cNvSpPr/>
          <p:nvPr/>
        </p:nvSpPr>
        <p:spPr>
          <a:xfrm>
            <a:off x="1931224" y="1863252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2"/>
          <p:cNvSpPr/>
          <p:nvPr/>
        </p:nvSpPr>
        <p:spPr>
          <a:xfrm>
            <a:off x="2159810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2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2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2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2"/>
          <p:cNvSpPr/>
          <p:nvPr/>
        </p:nvSpPr>
        <p:spPr>
          <a:xfrm>
            <a:off x="1700679" y="2125826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2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2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2"/>
          <p:cNvSpPr/>
          <p:nvPr/>
        </p:nvSpPr>
        <p:spPr>
          <a:xfrm>
            <a:off x="2160136" y="2125826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2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2"/>
          <p:cNvSpPr/>
          <p:nvPr/>
        </p:nvSpPr>
        <p:spPr>
          <a:xfrm>
            <a:off x="1931224" y="2253930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5" y="1888480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2"/>
          <p:cNvSpPr txBox="1"/>
          <p:nvPr/>
        </p:nvSpPr>
        <p:spPr>
          <a:xfrm>
            <a:off x="1304898" y="1451264"/>
            <a:ext cx="2488973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Portable cat detector pro!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901" y="3652287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/>
          <p:nvPr/>
        </p:nvSpPr>
        <p:spPr>
          <a:xfrm>
            <a:off x="2957901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2"/>
          <p:cNvSpPr txBox="1"/>
          <p:nvPr/>
        </p:nvSpPr>
        <p:spPr>
          <a:xfrm>
            <a:off x="2938308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2"/>
          <p:cNvSpPr/>
          <p:nvPr/>
        </p:nvSpPr>
        <p:spPr>
          <a:xfrm>
            <a:off x="3578674" y="3652287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2"/>
          <p:cNvSpPr txBox="1"/>
          <p:nvPr/>
        </p:nvSpPr>
        <p:spPr>
          <a:xfrm>
            <a:off x="3591736" y="3435026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8227" y="4068684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2"/>
          <p:cNvSpPr txBox="1"/>
          <p:nvPr/>
        </p:nvSpPr>
        <p:spPr>
          <a:xfrm>
            <a:off x="3003944" y="4488264"/>
            <a:ext cx="544034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Cat!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03" y="4069173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2"/>
          <p:cNvSpPr/>
          <p:nvPr/>
        </p:nvSpPr>
        <p:spPr>
          <a:xfrm>
            <a:off x="3579001" y="4044190"/>
            <a:ext cx="607385" cy="440645"/>
          </a:xfrm>
          <a:prstGeom prst="ellipse">
            <a:avLst/>
          </a:prstGeom>
          <a:solidFill>
            <a:srgbClr val="FFFFFF">
              <a:alpha val="49803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2"/>
          <p:cNvSpPr txBox="1"/>
          <p:nvPr/>
        </p:nvSpPr>
        <p:spPr>
          <a:xfrm>
            <a:off x="3592063" y="4488264"/>
            <a:ext cx="76249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No cat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42"/>
          <p:cNvCxnSpPr/>
          <p:nvPr/>
        </p:nvCxnSpPr>
        <p:spPr>
          <a:xfrm>
            <a:off x="4444688" y="4077011"/>
            <a:ext cx="77196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3" name="Google Shape;683;p42"/>
          <p:cNvSpPr txBox="1"/>
          <p:nvPr/>
        </p:nvSpPr>
        <p:spPr>
          <a:xfrm>
            <a:off x="5015826" y="3853627"/>
            <a:ext cx="3040845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There's a cat here!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476" y="2252422"/>
            <a:ext cx="2971525" cy="1972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3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3"/>
          <p:cNvSpPr txBox="1"/>
          <p:nvPr/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Apply same weights to all patches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3"/>
          <p:cNvSpPr txBox="1"/>
          <p:nvPr/>
        </p:nvSpPr>
        <p:spPr>
          <a:xfrm>
            <a:off x="2604750" y="3891846"/>
            <a:ext cx="963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image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1923" y="2739400"/>
            <a:ext cx="1467331" cy="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2621269" y="2177730"/>
            <a:ext cx="1023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output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3"/>
          <p:cNvSpPr txBox="1"/>
          <p:nvPr/>
        </p:nvSpPr>
        <p:spPr>
          <a:xfrm>
            <a:off x="6148022" y="2449881"/>
            <a:ext cx="1194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weights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3"/>
          <p:cNvSpPr txBox="1"/>
          <p:nvPr/>
        </p:nvSpPr>
        <p:spPr>
          <a:xfrm>
            <a:off x="-2985984" y="3421799"/>
            <a:ext cx="82944" cy="29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4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44"/>
          <p:cNvSpPr txBox="1"/>
          <p:nvPr/>
        </p:nvSpPr>
        <p:spPr>
          <a:xfrm>
            <a:off x="501583" y="4523535"/>
            <a:ext cx="8264684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 apply </a:t>
            </a:r>
            <a:r>
              <a:rPr lang="ru" sz="3700"/>
              <a:t>one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3700"/>
              <a:t>“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ru" sz="3700"/>
              <a:t>”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to all patches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275" y="1024325"/>
            <a:ext cx="5718325" cy="33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700" u="none" cap="none" strike="noStrike">
                <a:latin typeface="Arial"/>
                <a:ea typeface="Arial"/>
                <a:cs typeface="Arial"/>
                <a:sym typeface="Arial"/>
              </a:rPr>
              <a:t>Images</a:t>
            </a: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Grayscale image is a matrix of pixels [H x W]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Pixels = </a:t>
            </a: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pic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ture </a:t>
            </a: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el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ements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ru" sz="2700" u="none" cap="none" strike="noStrike">
                <a:latin typeface="Arial"/>
                <a:ea typeface="Arial"/>
                <a:cs typeface="Arial"/>
                <a:sym typeface="Arial"/>
              </a:rPr>
              <a:t>Each pixel stores number [0,255] for brightness 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571" y="2613010"/>
            <a:ext cx="2712456" cy="18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4304" y="2656120"/>
            <a:ext cx="1719228" cy="1761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7"/>
          <p:cNvCxnSpPr/>
          <p:nvPr/>
        </p:nvCxnSpPr>
        <p:spPr>
          <a:xfrm>
            <a:off x="1492992" y="3235156"/>
            <a:ext cx="165888" cy="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7"/>
          <p:cNvCxnSpPr/>
          <p:nvPr/>
        </p:nvCxnSpPr>
        <p:spPr>
          <a:xfrm>
            <a:off x="1492992" y="3112686"/>
            <a:ext cx="165888" cy="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7"/>
          <p:cNvCxnSpPr/>
          <p:nvPr/>
        </p:nvCxnSpPr>
        <p:spPr>
          <a:xfrm rot="10800000">
            <a:off x="1658880" y="3112686"/>
            <a:ext cx="0" cy="12247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7"/>
          <p:cNvCxnSpPr/>
          <p:nvPr/>
        </p:nvCxnSpPr>
        <p:spPr>
          <a:xfrm rot="10800000">
            <a:off x="1495604" y="3112686"/>
            <a:ext cx="0" cy="12247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27"/>
          <p:cNvCxnSpPr/>
          <p:nvPr/>
        </p:nvCxnSpPr>
        <p:spPr>
          <a:xfrm flipH="1" rot="10800000">
            <a:off x="1492992" y="2656120"/>
            <a:ext cx="3981312" cy="456566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7"/>
          <p:cNvCxnSpPr/>
          <p:nvPr/>
        </p:nvCxnSpPr>
        <p:spPr>
          <a:xfrm>
            <a:off x="1492992" y="3235156"/>
            <a:ext cx="3981312" cy="1182076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7"/>
          <p:cNvCxnSpPr/>
          <p:nvPr/>
        </p:nvCxnSpPr>
        <p:spPr>
          <a:xfrm rot="10800000">
            <a:off x="7382016" y="3685844"/>
            <a:ext cx="663552" cy="0"/>
          </a:xfrm>
          <a:prstGeom prst="straightConnector1">
            <a:avLst/>
          </a:prstGeom>
          <a:noFill/>
          <a:ln cap="flat" cmpd="sng" w="36700">
            <a:solidFill>
              <a:srgbClr val="6666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27"/>
          <p:cNvSpPr txBox="1"/>
          <p:nvPr/>
        </p:nvSpPr>
        <p:spPr>
          <a:xfrm>
            <a:off x="8078223" y="3489892"/>
            <a:ext cx="369982" cy="371573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0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27"/>
          <p:cNvCxnSpPr/>
          <p:nvPr/>
        </p:nvCxnSpPr>
        <p:spPr>
          <a:xfrm rot="10800000">
            <a:off x="6054912" y="4186744"/>
            <a:ext cx="1990983" cy="0"/>
          </a:xfrm>
          <a:prstGeom prst="straightConnector1">
            <a:avLst/>
          </a:prstGeom>
          <a:noFill/>
          <a:ln cap="flat" cmpd="sng" w="36700">
            <a:solidFill>
              <a:srgbClr val="6666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" name="Google Shape;129;p27"/>
          <p:cNvSpPr txBox="1"/>
          <p:nvPr/>
        </p:nvSpPr>
        <p:spPr>
          <a:xfrm>
            <a:off x="8078550" y="4004509"/>
            <a:ext cx="781764" cy="371573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255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725" y="1117250"/>
            <a:ext cx="4690675" cy="3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5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5"/>
          <p:cNvSpPr txBox="1"/>
          <p:nvPr/>
        </p:nvSpPr>
        <p:spPr>
          <a:xfrm>
            <a:off x="501909" y="4523535"/>
            <a:ext cx="8264684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Intuition: how cat-like is this square?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 txBox="1"/>
          <p:nvPr/>
        </p:nvSpPr>
        <p:spPr>
          <a:xfrm>
            <a:off x="3006216" y="1063771"/>
            <a:ext cx="91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5x5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4546416" y="1493149"/>
            <a:ext cx="2073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3x3 (5-3+1)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6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6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719" name="Google Shape;7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490" y="1353289"/>
            <a:ext cx="4108608" cy="276046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6"/>
          <p:cNvSpPr txBox="1"/>
          <p:nvPr/>
        </p:nvSpPr>
        <p:spPr>
          <a:xfrm>
            <a:off x="501583" y="4523535"/>
            <a:ext cx="8264684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Intuition: how cat-like is this square?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7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7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47"/>
          <p:cNvSpPr txBox="1"/>
          <p:nvPr/>
        </p:nvSpPr>
        <p:spPr>
          <a:xfrm>
            <a:off x="248832" y="4523535"/>
            <a:ext cx="8766593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Intuition: how </a:t>
            </a:r>
            <a:r>
              <a:rPr b="1" lang="ru" sz="3700" strike="noStrike">
                <a:latin typeface="Arial"/>
                <a:ea typeface="Arial"/>
                <a:cs typeface="Arial"/>
                <a:sym typeface="Arial"/>
              </a:rPr>
              <a:t>edge-like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is this square?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086" y="1497068"/>
            <a:ext cx="7056771" cy="211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8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Receptive field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8"/>
          <p:cNvSpPr txBox="1"/>
          <p:nvPr/>
        </p:nvSpPr>
        <p:spPr>
          <a:xfrm>
            <a:off x="1898242" y="4407924"/>
            <a:ext cx="5074279" cy="4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We can recognize larger objects by stacking several small convolutions!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6195" y="1989885"/>
            <a:ext cx="2234824" cy="203887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8"/>
          <p:cNvSpPr/>
          <p:nvPr/>
        </p:nvSpPr>
        <p:spPr>
          <a:xfrm>
            <a:off x="2327657" y="2149830"/>
            <a:ext cx="1149787" cy="52417"/>
          </a:xfrm>
          <a:custGeom>
            <a:rect b="b" l="l" r="r" t="t"/>
            <a:pathLst>
              <a:path extrusionOk="0" h="214" w="3521">
                <a:moveTo>
                  <a:pt x="3308" y="213"/>
                </a:moveTo>
                <a:lnTo>
                  <a:pt x="3520" y="106"/>
                </a:lnTo>
                <a:lnTo>
                  <a:pt x="3308" y="0"/>
                </a:lnTo>
                <a:lnTo>
                  <a:pt x="3308" y="71"/>
                </a:lnTo>
                <a:lnTo>
                  <a:pt x="0" y="71"/>
                </a:lnTo>
                <a:lnTo>
                  <a:pt x="0" y="142"/>
                </a:lnTo>
                <a:lnTo>
                  <a:pt x="3308" y="142"/>
                </a:lnTo>
                <a:lnTo>
                  <a:pt x="3308" y="213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48"/>
          <p:cNvSpPr/>
          <p:nvPr/>
        </p:nvSpPr>
        <p:spPr>
          <a:xfrm>
            <a:off x="2297288" y="2698984"/>
            <a:ext cx="622733" cy="52417"/>
          </a:xfrm>
          <a:custGeom>
            <a:rect b="b" l="l" r="r" t="t"/>
            <a:pathLst>
              <a:path extrusionOk="0" h="214" w="1907">
                <a:moveTo>
                  <a:pt x="1695" y="213"/>
                </a:moveTo>
                <a:lnTo>
                  <a:pt x="1906" y="107"/>
                </a:lnTo>
                <a:lnTo>
                  <a:pt x="1695" y="0"/>
                </a:lnTo>
                <a:lnTo>
                  <a:pt x="1695" y="71"/>
                </a:lnTo>
                <a:lnTo>
                  <a:pt x="0" y="71"/>
                </a:lnTo>
                <a:lnTo>
                  <a:pt x="0" y="142"/>
                </a:lnTo>
                <a:lnTo>
                  <a:pt x="1695" y="142"/>
                </a:lnTo>
                <a:lnTo>
                  <a:pt x="1695" y="213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48"/>
          <p:cNvSpPr/>
          <p:nvPr/>
        </p:nvSpPr>
        <p:spPr>
          <a:xfrm>
            <a:off x="4630822" y="2154239"/>
            <a:ext cx="1016554" cy="52172"/>
          </a:xfrm>
          <a:custGeom>
            <a:rect b="b" l="l" r="r" t="t"/>
            <a:pathLst>
              <a:path extrusionOk="0" h="213" w="3113">
                <a:moveTo>
                  <a:pt x="211" y="0"/>
                </a:moveTo>
                <a:lnTo>
                  <a:pt x="0" y="107"/>
                </a:lnTo>
                <a:lnTo>
                  <a:pt x="212" y="212"/>
                </a:lnTo>
                <a:lnTo>
                  <a:pt x="212" y="141"/>
                </a:lnTo>
                <a:lnTo>
                  <a:pt x="3112" y="121"/>
                </a:lnTo>
                <a:lnTo>
                  <a:pt x="3112" y="50"/>
                </a:lnTo>
                <a:lnTo>
                  <a:pt x="211" y="70"/>
                </a:lnTo>
                <a:lnTo>
                  <a:pt x="211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48"/>
          <p:cNvSpPr/>
          <p:nvPr/>
        </p:nvSpPr>
        <p:spPr>
          <a:xfrm>
            <a:off x="5056645" y="2698984"/>
            <a:ext cx="590731" cy="52417"/>
          </a:xfrm>
          <a:custGeom>
            <a:rect b="b" l="l" r="r" t="t"/>
            <a:pathLst>
              <a:path extrusionOk="0" h="214" w="1809">
                <a:moveTo>
                  <a:pt x="212" y="213"/>
                </a:moveTo>
                <a:lnTo>
                  <a:pt x="0" y="107"/>
                </a:lnTo>
                <a:lnTo>
                  <a:pt x="212" y="0"/>
                </a:lnTo>
                <a:lnTo>
                  <a:pt x="212" y="71"/>
                </a:lnTo>
                <a:lnTo>
                  <a:pt x="1808" y="71"/>
                </a:lnTo>
                <a:lnTo>
                  <a:pt x="1808" y="142"/>
                </a:lnTo>
                <a:lnTo>
                  <a:pt x="212" y="142"/>
                </a:lnTo>
                <a:lnTo>
                  <a:pt x="212" y="213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48"/>
          <p:cNvSpPr txBox="1"/>
          <p:nvPr/>
        </p:nvSpPr>
        <p:spPr>
          <a:xfrm>
            <a:off x="5822081" y="2066061"/>
            <a:ext cx="2078498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receptive field 5x5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8"/>
          <p:cNvSpPr/>
          <p:nvPr/>
        </p:nvSpPr>
        <p:spPr>
          <a:xfrm>
            <a:off x="3075132" y="2815085"/>
            <a:ext cx="570158" cy="150393"/>
          </a:xfrm>
          <a:custGeom>
            <a:rect b="b" l="l" r="r" t="t"/>
            <a:pathLst>
              <a:path extrusionOk="0" h="614" w="1746">
                <a:moveTo>
                  <a:pt x="122" y="0"/>
                </a:moveTo>
                <a:lnTo>
                  <a:pt x="0" y="582"/>
                </a:lnTo>
                <a:lnTo>
                  <a:pt x="1562" y="613"/>
                </a:lnTo>
                <a:lnTo>
                  <a:pt x="1745" y="30"/>
                </a:lnTo>
                <a:lnTo>
                  <a:pt x="122" y="0"/>
                </a:lnTo>
              </a:path>
            </a:pathLst>
          </a:custGeom>
          <a:solidFill>
            <a:srgbClr val="92D050"/>
          </a:solidFill>
          <a:ln>
            <a:noFill/>
          </a:ln>
        </p:spPr>
      </p:sp>
      <p:sp>
        <p:nvSpPr>
          <p:cNvPr id="742" name="Google Shape;742;p48"/>
          <p:cNvSpPr txBox="1"/>
          <p:nvPr/>
        </p:nvSpPr>
        <p:spPr>
          <a:xfrm>
            <a:off x="5822081" y="2615705"/>
            <a:ext cx="2078498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receptive field 3x3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8"/>
          <p:cNvSpPr txBox="1"/>
          <p:nvPr/>
        </p:nvSpPr>
        <p:spPr>
          <a:xfrm>
            <a:off x="731148" y="2052100"/>
            <a:ext cx="145380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First 3x3 conv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8"/>
          <p:cNvSpPr txBox="1"/>
          <p:nvPr/>
        </p:nvSpPr>
        <p:spPr>
          <a:xfrm>
            <a:off x="404597" y="2590966"/>
            <a:ext cx="1750967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Second 3x3 conv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9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Receptive field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163" y="1294993"/>
            <a:ext cx="4328074" cy="18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9"/>
          <p:cNvSpPr txBox="1"/>
          <p:nvPr/>
        </p:nvSpPr>
        <p:spPr>
          <a:xfrm>
            <a:off x="2547752" y="2107946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9"/>
          <p:cNvSpPr txBox="1"/>
          <p:nvPr/>
        </p:nvSpPr>
        <p:spPr>
          <a:xfrm>
            <a:off x="2662698" y="2107456"/>
            <a:ext cx="155438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nd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9"/>
          <p:cNvSpPr txBox="1"/>
          <p:nvPr/>
        </p:nvSpPr>
        <p:spPr>
          <a:xfrm>
            <a:off x="3304371" y="1648930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9"/>
          <p:cNvSpPr txBox="1"/>
          <p:nvPr/>
        </p:nvSpPr>
        <p:spPr>
          <a:xfrm>
            <a:off x="3419644" y="1648440"/>
            <a:ext cx="129314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rd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9"/>
          <p:cNvSpPr txBox="1"/>
          <p:nvPr/>
        </p:nvSpPr>
        <p:spPr>
          <a:xfrm>
            <a:off x="4020172" y="1250169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9"/>
          <p:cNvSpPr txBox="1"/>
          <p:nvPr/>
        </p:nvSpPr>
        <p:spPr>
          <a:xfrm>
            <a:off x="4135118" y="1249679"/>
            <a:ext cx="120824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9"/>
          <p:cNvSpPr txBox="1"/>
          <p:nvPr/>
        </p:nvSpPr>
        <p:spPr>
          <a:xfrm>
            <a:off x="584527" y="2431021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9"/>
          <p:cNvSpPr txBox="1"/>
          <p:nvPr/>
        </p:nvSpPr>
        <p:spPr>
          <a:xfrm>
            <a:off x="699799" y="2430286"/>
            <a:ext cx="104496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st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9"/>
          <p:cNvSpPr txBox="1"/>
          <p:nvPr/>
        </p:nvSpPr>
        <p:spPr>
          <a:xfrm>
            <a:off x="861115" y="2431021"/>
            <a:ext cx="407209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1x3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9"/>
          <p:cNvSpPr txBox="1"/>
          <p:nvPr/>
        </p:nvSpPr>
        <p:spPr>
          <a:xfrm>
            <a:off x="1264080" y="2431021"/>
            <a:ext cx="451294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conv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9"/>
          <p:cNvSpPr txBox="1"/>
          <p:nvPr/>
        </p:nvSpPr>
        <p:spPr>
          <a:xfrm>
            <a:off x="947325" y="2638239"/>
            <a:ext cx="462396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layer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9"/>
          <p:cNvSpPr txBox="1"/>
          <p:nvPr/>
        </p:nvSpPr>
        <p:spPr>
          <a:xfrm>
            <a:off x="5093545" y="1257762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1x9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9"/>
          <p:cNvSpPr txBox="1"/>
          <p:nvPr/>
        </p:nvSpPr>
        <p:spPr>
          <a:xfrm>
            <a:off x="5784854" y="1649175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1x7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9"/>
          <p:cNvSpPr txBox="1"/>
          <p:nvPr/>
        </p:nvSpPr>
        <p:spPr>
          <a:xfrm>
            <a:off x="6499675" y="2123132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1x5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4660212" y="1347655"/>
            <a:ext cx="392515" cy="52417"/>
          </a:xfrm>
          <a:custGeom>
            <a:rect b="b" l="l" r="r" t="t"/>
            <a:pathLst>
              <a:path extrusionOk="0" h="214" w="1202">
                <a:moveTo>
                  <a:pt x="211" y="0"/>
                </a:moveTo>
                <a:lnTo>
                  <a:pt x="0" y="106"/>
                </a:lnTo>
                <a:lnTo>
                  <a:pt x="211" y="213"/>
                </a:lnTo>
                <a:lnTo>
                  <a:pt x="211" y="142"/>
                </a:lnTo>
                <a:lnTo>
                  <a:pt x="1201" y="142"/>
                </a:lnTo>
                <a:lnTo>
                  <a:pt x="1201" y="71"/>
                </a:lnTo>
                <a:lnTo>
                  <a:pt x="211" y="71"/>
                </a:lnTo>
                <a:lnTo>
                  <a:pt x="211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49"/>
          <p:cNvSpPr/>
          <p:nvPr/>
        </p:nvSpPr>
        <p:spPr>
          <a:xfrm>
            <a:off x="5351194" y="1742497"/>
            <a:ext cx="392841" cy="52172"/>
          </a:xfrm>
          <a:custGeom>
            <a:rect b="b" l="l" r="r" t="t"/>
            <a:pathLst>
              <a:path extrusionOk="0" h="213" w="1203">
                <a:moveTo>
                  <a:pt x="212" y="0"/>
                </a:moveTo>
                <a:lnTo>
                  <a:pt x="0" y="107"/>
                </a:lnTo>
                <a:lnTo>
                  <a:pt x="212" y="212"/>
                </a:lnTo>
                <a:lnTo>
                  <a:pt x="212" y="142"/>
                </a:lnTo>
                <a:lnTo>
                  <a:pt x="1202" y="142"/>
                </a:lnTo>
                <a:lnTo>
                  <a:pt x="1202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49"/>
          <p:cNvSpPr/>
          <p:nvPr/>
        </p:nvSpPr>
        <p:spPr>
          <a:xfrm>
            <a:off x="6066342" y="2194654"/>
            <a:ext cx="392515" cy="52172"/>
          </a:xfrm>
          <a:custGeom>
            <a:rect b="b" l="l" r="r" t="t"/>
            <a:pathLst>
              <a:path extrusionOk="0" h="213" w="1202">
                <a:moveTo>
                  <a:pt x="212" y="0"/>
                </a:moveTo>
                <a:lnTo>
                  <a:pt x="0" y="107"/>
                </a:lnTo>
                <a:lnTo>
                  <a:pt x="212" y="212"/>
                </a:lnTo>
                <a:lnTo>
                  <a:pt x="212" y="142"/>
                </a:lnTo>
                <a:lnTo>
                  <a:pt x="1201" y="142"/>
                </a:lnTo>
                <a:lnTo>
                  <a:pt x="1201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49"/>
          <p:cNvSpPr/>
          <p:nvPr/>
        </p:nvSpPr>
        <p:spPr>
          <a:xfrm>
            <a:off x="6735445" y="2619624"/>
            <a:ext cx="392841" cy="52172"/>
          </a:xfrm>
          <a:custGeom>
            <a:rect b="b" l="l" r="r" t="t"/>
            <a:pathLst>
              <a:path extrusionOk="0" h="213" w="1203">
                <a:moveTo>
                  <a:pt x="212" y="0"/>
                </a:moveTo>
                <a:lnTo>
                  <a:pt x="0" y="106"/>
                </a:lnTo>
                <a:lnTo>
                  <a:pt x="212" y="212"/>
                </a:lnTo>
                <a:lnTo>
                  <a:pt x="212" y="142"/>
                </a:lnTo>
                <a:lnTo>
                  <a:pt x="1202" y="142"/>
                </a:lnTo>
                <a:lnTo>
                  <a:pt x="1202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49"/>
          <p:cNvSpPr txBox="1"/>
          <p:nvPr/>
        </p:nvSpPr>
        <p:spPr>
          <a:xfrm>
            <a:off x="7163880" y="2542713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1x3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9"/>
          <p:cNvSpPr txBox="1"/>
          <p:nvPr/>
        </p:nvSpPr>
        <p:spPr>
          <a:xfrm>
            <a:off x="463703" y="2955925"/>
            <a:ext cx="624039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inputs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1134439" y="3032836"/>
            <a:ext cx="392515" cy="52172"/>
          </a:xfrm>
          <a:custGeom>
            <a:rect b="b" l="l" r="r" t="t"/>
            <a:pathLst>
              <a:path extrusionOk="0" h="213" w="1202">
                <a:moveTo>
                  <a:pt x="990" y="0"/>
                </a:moveTo>
                <a:lnTo>
                  <a:pt x="1201" y="106"/>
                </a:lnTo>
                <a:lnTo>
                  <a:pt x="990" y="212"/>
                </a:lnTo>
                <a:lnTo>
                  <a:pt x="990" y="142"/>
                </a:lnTo>
                <a:lnTo>
                  <a:pt x="0" y="142"/>
                </a:lnTo>
                <a:lnTo>
                  <a:pt x="0" y="71"/>
                </a:lnTo>
                <a:lnTo>
                  <a:pt x="990" y="71"/>
                </a:lnTo>
                <a:lnTo>
                  <a:pt x="990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49"/>
          <p:cNvSpPr/>
          <p:nvPr/>
        </p:nvSpPr>
        <p:spPr>
          <a:xfrm>
            <a:off x="6312888" y="1444161"/>
            <a:ext cx="819970" cy="563360"/>
          </a:xfrm>
          <a:custGeom>
            <a:rect b="b" l="l" r="r" t="t"/>
            <a:pathLst>
              <a:path extrusionOk="0" h="2300" w="2511">
                <a:moveTo>
                  <a:pt x="351" y="324"/>
                </a:moveTo>
                <a:cubicBezTo>
                  <a:pt x="375" y="345"/>
                  <a:pt x="399" y="356"/>
                  <a:pt x="421" y="358"/>
                </a:cubicBezTo>
                <a:cubicBezTo>
                  <a:pt x="444" y="361"/>
                  <a:pt x="466" y="349"/>
                  <a:pt x="488" y="323"/>
                </a:cubicBezTo>
                <a:cubicBezTo>
                  <a:pt x="511" y="296"/>
                  <a:pt x="517" y="269"/>
                  <a:pt x="505" y="242"/>
                </a:cubicBezTo>
                <a:cubicBezTo>
                  <a:pt x="499" y="227"/>
                  <a:pt x="487" y="213"/>
                  <a:pt x="469" y="198"/>
                </a:cubicBezTo>
                <a:lnTo>
                  <a:pt x="341" y="90"/>
                </a:lnTo>
                <a:lnTo>
                  <a:pt x="230" y="222"/>
                </a:lnTo>
                <a:lnTo>
                  <a:pt x="351" y="324"/>
                </a:lnTo>
                <a:moveTo>
                  <a:pt x="327" y="0"/>
                </a:moveTo>
                <a:lnTo>
                  <a:pt x="506" y="151"/>
                </a:lnTo>
                <a:cubicBezTo>
                  <a:pt x="535" y="176"/>
                  <a:pt x="556" y="201"/>
                  <a:pt x="568" y="226"/>
                </a:cubicBezTo>
                <a:cubicBezTo>
                  <a:pt x="590" y="273"/>
                  <a:pt x="583" y="319"/>
                  <a:pt x="545" y="363"/>
                </a:cubicBezTo>
                <a:cubicBezTo>
                  <a:pt x="526" y="386"/>
                  <a:pt x="505" y="401"/>
                  <a:pt x="483" y="408"/>
                </a:cubicBezTo>
                <a:cubicBezTo>
                  <a:pt x="461" y="415"/>
                  <a:pt x="437" y="415"/>
                  <a:pt x="413" y="410"/>
                </a:cubicBezTo>
                <a:cubicBezTo>
                  <a:pt x="423" y="429"/>
                  <a:pt x="427" y="446"/>
                  <a:pt x="426" y="463"/>
                </a:cubicBezTo>
                <a:cubicBezTo>
                  <a:pt x="426" y="479"/>
                  <a:pt x="416" y="499"/>
                  <a:pt x="398" y="522"/>
                </a:cubicBezTo>
                <a:lnTo>
                  <a:pt x="356" y="577"/>
                </a:lnTo>
                <a:cubicBezTo>
                  <a:pt x="344" y="592"/>
                  <a:pt x="336" y="604"/>
                  <a:pt x="332" y="613"/>
                </a:cubicBezTo>
                <a:cubicBezTo>
                  <a:pt x="325" y="628"/>
                  <a:pt x="324" y="640"/>
                  <a:pt x="329" y="651"/>
                </a:cubicBezTo>
                <a:lnTo>
                  <a:pt x="322" y="659"/>
                </a:lnTo>
                <a:lnTo>
                  <a:pt x="257" y="605"/>
                </a:lnTo>
                <a:cubicBezTo>
                  <a:pt x="258" y="600"/>
                  <a:pt x="261" y="595"/>
                  <a:pt x="264" y="589"/>
                </a:cubicBezTo>
                <a:cubicBezTo>
                  <a:pt x="267" y="582"/>
                  <a:pt x="275" y="571"/>
                  <a:pt x="287" y="556"/>
                </a:cubicBezTo>
                <a:lnTo>
                  <a:pt x="338" y="488"/>
                </a:lnTo>
                <a:cubicBezTo>
                  <a:pt x="358" y="461"/>
                  <a:pt x="363" y="436"/>
                  <a:pt x="353" y="413"/>
                </a:cubicBezTo>
                <a:cubicBezTo>
                  <a:pt x="347" y="400"/>
                  <a:pt x="333" y="384"/>
                  <a:pt x="312" y="366"/>
                </a:cubicBezTo>
                <a:lnTo>
                  <a:pt x="193" y="265"/>
                </a:lnTo>
                <a:lnTo>
                  <a:pt x="53" y="431"/>
                </a:lnTo>
                <a:lnTo>
                  <a:pt x="0" y="387"/>
                </a:lnTo>
                <a:lnTo>
                  <a:pt x="327" y="0"/>
                </a:lnTo>
                <a:moveTo>
                  <a:pt x="786" y="581"/>
                </a:moveTo>
                <a:cubicBezTo>
                  <a:pt x="796" y="607"/>
                  <a:pt x="801" y="631"/>
                  <a:pt x="798" y="654"/>
                </a:cubicBezTo>
                <a:cubicBezTo>
                  <a:pt x="795" y="676"/>
                  <a:pt x="788" y="698"/>
                  <a:pt x="775" y="720"/>
                </a:cubicBezTo>
                <a:cubicBezTo>
                  <a:pt x="767" y="735"/>
                  <a:pt x="750" y="757"/>
                  <a:pt x="726" y="785"/>
                </a:cubicBezTo>
                <a:lnTo>
                  <a:pt x="520" y="611"/>
                </a:lnTo>
                <a:cubicBezTo>
                  <a:pt x="497" y="640"/>
                  <a:pt x="484" y="669"/>
                  <a:pt x="482" y="697"/>
                </a:cubicBezTo>
                <a:cubicBezTo>
                  <a:pt x="480" y="725"/>
                  <a:pt x="492" y="750"/>
                  <a:pt x="519" y="773"/>
                </a:cubicBezTo>
                <a:cubicBezTo>
                  <a:pt x="544" y="793"/>
                  <a:pt x="570" y="802"/>
                  <a:pt x="599" y="798"/>
                </a:cubicBezTo>
                <a:cubicBezTo>
                  <a:pt x="615" y="796"/>
                  <a:pt x="630" y="790"/>
                  <a:pt x="644" y="780"/>
                </a:cubicBezTo>
                <a:lnTo>
                  <a:pt x="691" y="820"/>
                </a:lnTo>
                <a:cubicBezTo>
                  <a:pt x="681" y="829"/>
                  <a:pt x="667" y="837"/>
                  <a:pt x="650" y="844"/>
                </a:cubicBezTo>
                <a:cubicBezTo>
                  <a:pt x="632" y="851"/>
                  <a:pt x="615" y="855"/>
                  <a:pt x="600" y="855"/>
                </a:cubicBezTo>
                <a:cubicBezTo>
                  <a:pt x="574" y="857"/>
                  <a:pt x="548" y="852"/>
                  <a:pt x="522" y="839"/>
                </a:cubicBezTo>
                <a:cubicBezTo>
                  <a:pt x="509" y="832"/>
                  <a:pt x="495" y="822"/>
                  <a:pt x="480" y="810"/>
                </a:cubicBezTo>
                <a:cubicBezTo>
                  <a:pt x="445" y="781"/>
                  <a:pt x="426" y="743"/>
                  <a:pt x="423" y="697"/>
                </a:cubicBezTo>
                <a:cubicBezTo>
                  <a:pt x="420" y="650"/>
                  <a:pt x="438" y="604"/>
                  <a:pt x="477" y="558"/>
                </a:cubicBezTo>
                <a:cubicBezTo>
                  <a:pt x="515" y="512"/>
                  <a:pt x="559" y="486"/>
                  <a:pt x="607" y="478"/>
                </a:cubicBezTo>
                <a:cubicBezTo>
                  <a:pt x="656" y="471"/>
                  <a:pt x="700" y="484"/>
                  <a:pt x="739" y="517"/>
                </a:cubicBezTo>
                <a:cubicBezTo>
                  <a:pt x="759" y="534"/>
                  <a:pt x="775" y="556"/>
                  <a:pt x="786" y="581"/>
                </a:cubicBezTo>
                <a:moveTo>
                  <a:pt x="710" y="707"/>
                </a:moveTo>
                <a:cubicBezTo>
                  <a:pt x="725" y="685"/>
                  <a:pt x="734" y="664"/>
                  <a:pt x="738" y="646"/>
                </a:cubicBezTo>
                <a:cubicBezTo>
                  <a:pt x="744" y="612"/>
                  <a:pt x="732" y="583"/>
                  <a:pt x="702" y="557"/>
                </a:cubicBezTo>
                <a:cubicBezTo>
                  <a:pt x="680" y="538"/>
                  <a:pt x="655" y="530"/>
                  <a:pt x="627" y="533"/>
                </a:cubicBezTo>
                <a:cubicBezTo>
                  <a:pt x="599" y="537"/>
                  <a:pt x="574" y="551"/>
                  <a:pt x="553" y="575"/>
                </a:cubicBezTo>
                <a:lnTo>
                  <a:pt x="710" y="707"/>
                </a:lnTo>
                <a:moveTo>
                  <a:pt x="1090" y="851"/>
                </a:moveTo>
                <a:cubicBezTo>
                  <a:pt x="1097" y="883"/>
                  <a:pt x="1087" y="920"/>
                  <a:pt x="1059" y="961"/>
                </a:cubicBezTo>
                <a:lnTo>
                  <a:pt x="1013" y="922"/>
                </a:lnTo>
                <a:cubicBezTo>
                  <a:pt x="1024" y="902"/>
                  <a:pt x="1030" y="882"/>
                  <a:pt x="1030" y="862"/>
                </a:cubicBezTo>
                <a:cubicBezTo>
                  <a:pt x="1030" y="842"/>
                  <a:pt x="1018" y="823"/>
                  <a:pt x="996" y="805"/>
                </a:cubicBezTo>
                <a:cubicBezTo>
                  <a:pt x="966" y="779"/>
                  <a:pt x="932" y="776"/>
                  <a:pt x="894" y="794"/>
                </a:cubicBezTo>
                <a:cubicBezTo>
                  <a:pt x="870" y="806"/>
                  <a:pt x="846" y="826"/>
                  <a:pt x="822" y="854"/>
                </a:cubicBezTo>
                <a:cubicBezTo>
                  <a:pt x="798" y="882"/>
                  <a:pt x="784" y="911"/>
                  <a:pt x="780" y="941"/>
                </a:cubicBezTo>
                <a:cubicBezTo>
                  <a:pt x="775" y="970"/>
                  <a:pt x="786" y="996"/>
                  <a:pt x="811" y="1017"/>
                </a:cubicBezTo>
                <a:cubicBezTo>
                  <a:pt x="831" y="1034"/>
                  <a:pt x="852" y="1041"/>
                  <a:pt x="873" y="1039"/>
                </a:cubicBezTo>
                <a:cubicBezTo>
                  <a:pt x="895" y="1036"/>
                  <a:pt x="917" y="1027"/>
                  <a:pt x="939" y="1009"/>
                </a:cubicBezTo>
                <a:lnTo>
                  <a:pt x="985" y="1048"/>
                </a:lnTo>
                <a:cubicBezTo>
                  <a:pt x="948" y="1081"/>
                  <a:pt x="912" y="1097"/>
                  <a:pt x="876" y="1097"/>
                </a:cubicBezTo>
                <a:cubicBezTo>
                  <a:pt x="841" y="1096"/>
                  <a:pt x="806" y="1082"/>
                  <a:pt x="774" y="1055"/>
                </a:cubicBezTo>
                <a:cubicBezTo>
                  <a:pt x="737" y="1024"/>
                  <a:pt x="719" y="985"/>
                  <a:pt x="719" y="940"/>
                </a:cubicBezTo>
                <a:cubicBezTo>
                  <a:pt x="720" y="894"/>
                  <a:pt x="738" y="851"/>
                  <a:pt x="772" y="811"/>
                </a:cubicBezTo>
                <a:cubicBezTo>
                  <a:pt x="814" y="762"/>
                  <a:pt x="858" y="733"/>
                  <a:pt x="905" y="726"/>
                </a:cubicBezTo>
                <a:cubicBezTo>
                  <a:pt x="953" y="719"/>
                  <a:pt x="995" y="731"/>
                  <a:pt x="1032" y="762"/>
                </a:cubicBezTo>
                <a:cubicBezTo>
                  <a:pt x="1064" y="789"/>
                  <a:pt x="1083" y="818"/>
                  <a:pt x="1090" y="851"/>
                </a:cubicBezTo>
                <a:moveTo>
                  <a:pt x="1355" y="1062"/>
                </a:moveTo>
                <a:cubicBezTo>
                  <a:pt x="1366" y="1087"/>
                  <a:pt x="1370" y="1111"/>
                  <a:pt x="1367" y="1135"/>
                </a:cubicBezTo>
                <a:cubicBezTo>
                  <a:pt x="1365" y="1157"/>
                  <a:pt x="1357" y="1179"/>
                  <a:pt x="1344" y="1200"/>
                </a:cubicBezTo>
                <a:cubicBezTo>
                  <a:pt x="1336" y="1216"/>
                  <a:pt x="1320" y="1238"/>
                  <a:pt x="1296" y="1266"/>
                </a:cubicBezTo>
                <a:lnTo>
                  <a:pt x="1089" y="1092"/>
                </a:lnTo>
                <a:cubicBezTo>
                  <a:pt x="1066" y="1121"/>
                  <a:pt x="1053" y="1150"/>
                  <a:pt x="1052" y="1178"/>
                </a:cubicBezTo>
                <a:cubicBezTo>
                  <a:pt x="1050" y="1206"/>
                  <a:pt x="1062" y="1231"/>
                  <a:pt x="1088" y="1253"/>
                </a:cubicBezTo>
                <a:cubicBezTo>
                  <a:pt x="1113" y="1274"/>
                  <a:pt x="1140" y="1283"/>
                  <a:pt x="1168" y="1279"/>
                </a:cubicBezTo>
                <a:cubicBezTo>
                  <a:pt x="1185" y="1276"/>
                  <a:pt x="1200" y="1270"/>
                  <a:pt x="1214" y="1261"/>
                </a:cubicBezTo>
                <a:lnTo>
                  <a:pt x="1261" y="1300"/>
                </a:lnTo>
                <a:cubicBezTo>
                  <a:pt x="1251" y="1310"/>
                  <a:pt x="1237" y="1318"/>
                  <a:pt x="1219" y="1324"/>
                </a:cubicBezTo>
                <a:cubicBezTo>
                  <a:pt x="1201" y="1331"/>
                  <a:pt x="1185" y="1335"/>
                  <a:pt x="1169" y="1336"/>
                </a:cubicBezTo>
                <a:cubicBezTo>
                  <a:pt x="1143" y="1338"/>
                  <a:pt x="1117" y="1332"/>
                  <a:pt x="1092" y="1319"/>
                </a:cubicBezTo>
                <a:cubicBezTo>
                  <a:pt x="1078" y="1313"/>
                  <a:pt x="1064" y="1303"/>
                  <a:pt x="1050" y="1291"/>
                </a:cubicBezTo>
                <a:cubicBezTo>
                  <a:pt x="1015" y="1261"/>
                  <a:pt x="996" y="1223"/>
                  <a:pt x="993" y="1177"/>
                </a:cubicBezTo>
                <a:cubicBezTo>
                  <a:pt x="990" y="1131"/>
                  <a:pt x="1008" y="1085"/>
                  <a:pt x="1047" y="1039"/>
                </a:cubicBezTo>
                <a:cubicBezTo>
                  <a:pt x="1085" y="994"/>
                  <a:pt x="1128" y="967"/>
                  <a:pt x="1177" y="960"/>
                </a:cubicBezTo>
                <a:cubicBezTo>
                  <a:pt x="1225" y="952"/>
                  <a:pt x="1269" y="965"/>
                  <a:pt x="1309" y="999"/>
                </a:cubicBezTo>
                <a:cubicBezTo>
                  <a:pt x="1329" y="1016"/>
                  <a:pt x="1344" y="1037"/>
                  <a:pt x="1355" y="1062"/>
                </a:cubicBezTo>
                <a:moveTo>
                  <a:pt x="1279" y="1187"/>
                </a:moveTo>
                <a:cubicBezTo>
                  <a:pt x="1294" y="1165"/>
                  <a:pt x="1304" y="1145"/>
                  <a:pt x="1307" y="1127"/>
                </a:cubicBezTo>
                <a:cubicBezTo>
                  <a:pt x="1313" y="1093"/>
                  <a:pt x="1301" y="1063"/>
                  <a:pt x="1271" y="1038"/>
                </a:cubicBezTo>
                <a:cubicBezTo>
                  <a:pt x="1249" y="1019"/>
                  <a:pt x="1224" y="1012"/>
                  <a:pt x="1196" y="1015"/>
                </a:cubicBezTo>
                <a:cubicBezTo>
                  <a:pt x="1168" y="1018"/>
                  <a:pt x="1144" y="1032"/>
                  <a:pt x="1122" y="1055"/>
                </a:cubicBezTo>
                <a:lnTo>
                  <a:pt x="1279" y="1187"/>
                </a:lnTo>
                <a:moveTo>
                  <a:pt x="1473" y="1528"/>
                </a:moveTo>
                <a:cubicBezTo>
                  <a:pt x="1503" y="1522"/>
                  <a:pt x="1534" y="1501"/>
                  <a:pt x="1565" y="1464"/>
                </a:cubicBezTo>
                <a:cubicBezTo>
                  <a:pt x="1585" y="1442"/>
                  <a:pt x="1598" y="1419"/>
                  <a:pt x="1605" y="1398"/>
                </a:cubicBezTo>
                <a:cubicBezTo>
                  <a:pt x="1619" y="1356"/>
                  <a:pt x="1609" y="1322"/>
                  <a:pt x="1577" y="1294"/>
                </a:cubicBezTo>
                <a:cubicBezTo>
                  <a:pt x="1543" y="1267"/>
                  <a:pt x="1507" y="1264"/>
                  <a:pt x="1467" y="1287"/>
                </a:cubicBezTo>
                <a:cubicBezTo>
                  <a:pt x="1445" y="1299"/>
                  <a:pt x="1423" y="1318"/>
                  <a:pt x="1401" y="1345"/>
                </a:cubicBezTo>
                <a:cubicBezTo>
                  <a:pt x="1382" y="1367"/>
                  <a:pt x="1370" y="1388"/>
                  <a:pt x="1363" y="1409"/>
                </a:cubicBezTo>
                <a:cubicBezTo>
                  <a:pt x="1351" y="1449"/>
                  <a:pt x="1361" y="1482"/>
                  <a:pt x="1394" y="1510"/>
                </a:cubicBezTo>
                <a:cubicBezTo>
                  <a:pt x="1416" y="1528"/>
                  <a:pt x="1442" y="1535"/>
                  <a:pt x="1473" y="1528"/>
                </a:cubicBezTo>
                <a:moveTo>
                  <a:pt x="1481" y="1157"/>
                </a:moveTo>
                <a:lnTo>
                  <a:pt x="1527" y="1196"/>
                </a:lnTo>
                <a:lnTo>
                  <a:pt x="1496" y="1234"/>
                </a:lnTo>
                <a:cubicBezTo>
                  <a:pt x="1516" y="1229"/>
                  <a:pt x="1535" y="1228"/>
                  <a:pt x="1552" y="1230"/>
                </a:cubicBezTo>
                <a:cubicBezTo>
                  <a:pt x="1578" y="1233"/>
                  <a:pt x="1601" y="1244"/>
                  <a:pt x="1623" y="1262"/>
                </a:cubicBezTo>
                <a:cubicBezTo>
                  <a:pt x="1655" y="1289"/>
                  <a:pt x="1671" y="1324"/>
                  <a:pt x="1673" y="1367"/>
                </a:cubicBezTo>
                <a:cubicBezTo>
                  <a:pt x="1675" y="1411"/>
                  <a:pt x="1656" y="1455"/>
                  <a:pt x="1618" y="1500"/>
                </a:cubicBezTo>
                <a:cubicBezTo>
                  <a:pt x="1565" y="1562"/>
                  <a:pt x="1512" y="1592"/>
                  <a:pt x="1458" y="1591"/>
                </a:cubicBezTo>
                <a:cubicBezTo>
                  <a:pt x="1423" y="1591"/>
                  <a:pt x="1392" y="1579"/>
                  <a:pt x="1365" y="1556"/>
                </a:cubicBezTo>
                <a:cubicBezTo>
                  <a:pt x="1344" y="1538"/>
                  <a:pt x="1330" y="1519"/>
                  <a:pt x="1324" y="1497"/>
                </a:cubicBezTo>
                <a:cubicBezTo>
                  <a:pt x="1320" y="1485"/>
                  <a:pt x="1318" y="1468"/>
                  <a:pt x="1318" y="1446"/>
                </a:cubicBezTo>
                <a:lnTo>
                  <a:pt x="1197" y="1590"/>
                </a:lnTo>
                <a:lnTo>
                  <a:pt x="1149" y="1550"/>
                </a:lnTo>
                <a:lnTo>
                  <a:pt x="1481" y="1157"/>
                </a:lnTo>
                <a:moveTo>
                  <a:pt x="1863" y="1342"/>
                </a:moveTo>
                <a:lnTo>
                  <a:pt x="1911" y="1382"/>
                </a:lnTo>
                <a:lnTo>
                  <a:pt x="1844" y="1461"/>
                </a:lnTo>
                <a:lnTo>
                  <a:pt x="1889" y="1499"/>
                </a:lnTo>
                <a:lnTo>
                  <a:pt x="1857" y="1537"/>
                </a:lnTo>
                <a:lnTo>
                  <a:pt x="1812" y="1499"/>
                </a:lnTo>
                <a:lnTo>
                  <a:pt x="1656" y="1683"/>
                </a:lnTo>
                <a:cubicBezTo>
                  <a:pt x="1648" y="1693"/>
                  <a:pt x="1646" y="1703"/>
                  <a:pt x="1650" y="1712"/>
                </a:cubicBezTo>
                <a:cubicBezTo>
                  <a:pt x="1652" y="1717"/>
                  <a:pt x="1657" y="1723"/>
                  <a:pt x="1666" y="1730"/>
                </a:cubicBezTo>
                <a:cubicBezTo>
                  <a:pt x="1668" y="1732"/>
                  <a:pt x="1670" y="1734"/>
                  <a:pt x="1673" y="1736"/>
                </a:cubicBezTo>
                <a:cubicBezTo>
                  <a:pt x="1676" y="1738"/>
                  <a:pt x="1679" y="1741"/>
                  <a:pt x="1683" y="1743"/>
                </a:cubicBezTo>
                <a:lnTo>
                  <a:pt x="1651" y="1781"/>
                </a:lnTo>
                <a:cubicBezTo>
                  <a:pt x="1645" y="1778"/>
                  <a:pt x="1638" y="1774"/>
                  <a:pt x="1632" y="1770"/>
                </a:cubicBezTo>
                <a:cubicBezTo>
                  <a:pt x="1625" y="1766"/>
                  <a:pt x="1618" y="1761"/>
                  <a:pt x="1612" y="1755"/>
                </a:cubicBezTo>
                <a:cubicBezTo>
                  <a:pt x="1589" y="1736"/>
                  <a:pt x="1579" y="1718"/>
                  <a:pt x="1581" y="1700"/>
                </a:cubicBezTo>
                <a:cubicBezTo>
                  <a:pt x="1583" y="1682"/>
                  <a:pt x="1591" y="1664"/>
                  <a:pt x="1606" y="1646"/>
                </a:cubicBezTo>
                <a:lnTo>
                  <a:pt x="1764" y="1459"/>
                </a:lnTo>
                <a:lnTo>
                  <a:pt x="1726" y="1427"/>
                </a:lnTo>
                <a:lnTo>
                  <a:pt x="1758" y="1388"/>
                </a:lnTo>
                <a:lnTo>
                  <a:pt x="1796" y="1420"/>
                </a:lnTo>
                <a:lnTo>
                  <a:pt x="1863" y="1342"/>
                </a:lnTo>
                <a:moveTo>
                  <a:pt x="1934" y="1539"/>
                </a:moveTo>
                <a:lnTo>
                  <a:pt x="1982" y="1579"/>
                </a:lnTo>
                <a:lnTo>
                  <a:pt x="1745" y="1860"/>
                </a:lnTo>
                <a:lnTo>
                  <a:pt x="1697" y="1819"/>
                </a:lnTo>
                <a:lnTo>
                  <a:pt x="1934" y="1539"/>
                </a:lnTo>
                <a:moveTo>
                  <a:pt x="2024" y="1433"/>
                </a:moveTo>
                <a:lnTo>
                  <a:pt x="2072" y="1473"/>
                </a:lnTo>
                <a:lnTo>
                  <a:pt x="2027" y="1527"/>
                </a:lnTo>
                <a:lnTo>
                  <a:pt x="1978" y="1486"/>
                </a:lnTo>
                <a:lnTo>
                  <a:pt x="2024" y="1433"/>
                </a:lnTo>
                <a:moveTo>
                  <a:pt x="2080" y="1659"/>
                </a:moveTo>
                <a:lnTo>
                  <a:pt x="1961" y="1953"/>
                </a:lnTo>
                <a:lnTo>
                  <a:pt x="2234" y="1789"/>
                </a:lnTo>
                <a:lnTo>
                  <a:pt x="2286" y="1833"/>
                </a:lnTo>
                <a:lnTo>
                  <a:pt x="1941" y="2025"/>
                </a:lnTo>
                <a:lnTo>
                  <a:pt x="1891" y="1983"/>
                </a:lnTo>
                <a:lnTo>
                  <a:pt x="2025" y="1613"/>
                </a:lnTo>
                <a:lnTo>
                  <a:pt x="2080" y="1659"/>
                </a:lnTo>
                <a:moveTo>
                  <a:pt x="2495" y="2023"/>
                </a:moveTo>
                <a:cubicBezTo>
                  <a:pt x="2506" y="2049"/>
                  <a:pt x="2510" y="2073"/>
                  <a:pt x="2507" y="2096"/>
                </a:cubicBezTo>
                <a:cubicBezTo>
                  <a:pt x="2505" y="2118"/>
                  <a:pt x="2497" y="2140"/>
                  <a:pt x="2484" y="2162"/>
                </a:cubicBezTo>
                <a:cubicBezTo>
                  <a:pt x="2476" y="2177"/>
                  <a:pt x="2460" y="2199"/>
                  <a:pt x="2436" y="2227"/>
                </a:cubicBezTo>
                <a:lnTo>
                  <a:pt x="2229" y="2053"/>
                </a:lnTo>
                <a:cubicBezTo>
                  <a:pt x="2206" y="2082"/>
                  <a:pt x="2194" y="2111"/>
                  <a:pt x="2192" y="2139"/>
                </a:cubicBezTo>
                <a:cubicBezTo>
                  <a:pt x="2190" y="2167"/>
                  <a:pt x="2202" y="2192"/>
                  <a:pt x="2228" y="2214"/>
                </a:cubicBezTo>
                <a:cubicBezTo>
                  <a:pt x="2253" y="2235"/>
                  <a:pt x="2280" y="2244"/>
                  <a:pt x="2308" y="2240"/>
                </a:cubicBezTo>
                <a:cubicBezTo>
                  <a:pt x="2325" y="2238"/>
                  <a:pt x="2340" y="2232"/>
                  <a:pt x="2354" y="2222"/>
                </a:cubicBezTo>
                <a:lnTo>
                  <a:pt x="2401" y="2262"/>
                </a:lnTo>
                <a:cubicBezTo>
                  <a:pt x="2391" y="2271"/>
                  <a:pt x="2377" y="2279"/>
                  <a:pt x="2359" y="2286"/>
                </a:cubicBezTo>
                <a:cubicBezTo>
                  <a:pt x="2341" y="2293"/>
                  <a:pt x="2325" y="2297"/>
                  <a:pt x="2309" y="2297"/>
                </a:cubicBezTo>
                <a:cubicBezTo>
                  <a:pt x="2283" y="2299"/>
                  <a:pt x="2257" y="2294"/>
                  <a:pt x="2232" y="2281"/>
                </a:cubicBezTo>
                <a:cubicBezTo>
                  <a:pt x="2218" y="2274"/>
                  <a:pt x="2204" y="2264"/>
                  <a:pt x="2190" y="2252"/>
                </a:cubicBezTo>
                <a:cubicBezTo>
                  <a:pt x="2155" y="2223"/>
                  <a:pt x="2136" y="2185"/>
                  <a:pt x="2133" y="2139"/>
                </a:cubicBezTo>
                <a:cubicBezTo>
                  <a:pt x="2130" y="2092"/>
                  <a:pt x="2148" y="2046"/>
                  <a:pt x="2187" y="2000"/>
                </a:cubicBezTo>
                <a:cubicBezTo>
                  <a:pt x="2225" y="1955"/>
                  <a:pt x="2268" y="1929"/>
                  <a:pt x="2317" y="1921"/>
                </a:cubicBezTo>
                <a:cubicBezTo>
                  <a:pt x="2365" y="1914"/>
                  <a:pt x="2409" y="1927"/>
                  <a:pt x="2449" y="1960"/>
                </a:cubicBezTo>
                <a:cubicBezTo>
                  <a:pt x="2469" y="1977"/>
                  <a:pt x="2484" y="1998"/>
                  <a:pt x="2495" y="2023"/>
                </a:cubicBezTo>
                <a:moveTo>
                  <a:pt x="2419" y="2149"/>
                </a:moveTo>
                <a:cubicBezTo>
                  <a:pt x="2435" y="2127"/>
                  <a:pt x="2444" y="2106"/>
                  <a:pt x="2447" y="2088"/>
                </a:cubicBezTo>
                <a:cubicBezTo>
                  <a:pt x="2454" y="2054"/>
                  <a:pt x="2441" y="2025"/>
                  <a:pt x="2411" y="1999"/>
                </a:cubicBezTo>
                <a:cubicBezTo>
                  <a:pt x="2389" y="1981"/>
                  <a:pt x="2364" y="1973"/>
                  <a:pt x="2336" y="1976"/>
                </a:cubicBezTo>
                <a:cubicBezTo>
                  <a:pt x="2308" y="1980"/>
                  <a:pt x="2284" y="1993"/>
                  <a:pt x="2262" y="2016"/>
                </a:cubicBezTo>
                <a:lnTo>
                  <a:pt x="2419" y="214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9"/>
          <p:cNvSpPr/>
          <p:nvPr/>
        </p:nvSpPr>
        <p:spPr>
          <a:xfrm>
            <a:off x="7144613" y="1975679"/>
            <a:ext cx="404597" cy="278251"/>
          </a:xfrm>
          <a:custGeom>
            <a:rect b="b" l="l" r="r" t="t"/>
            <a:pathLst>
              <a:path extrusionOk="0" h="1136" w="1239">
                <a:moveTo>
                  <a:pt x="321" y="7"/>
                </a:moveTo>
                <a:cubicBezTo>
                  <a:pt x="346" y="0"/>
                  <a:pt x="374" y="11"/>
                  <a:pt x="406" y="38"/>
                </a:cubicBezTo>
                <a:cubicBezTo>
                  <a:pt x="409" y="40"/>
                  <a:pt x="412" y="43"/>
                  <a:pt x="415" y="46"/>
                </a:cubicBezTo>
                <a:cubicBezTo>
                  <a:pt x="418" y="49"/>
                  <a:pt x="421" y="52"/>
                  <a:pt x="425" y="56"/>
                </a:cubicBezTo>
                <a:lnTo>
                  <a:pt x="388" y="99"/>
                </a:lnTo>
                <a:cubicBezTo>
                  <a:pt x="384" y="95"/>
                  <a:pt x="380" y="91"/>
                  <a:pt x="378" y="89"/>
                </a:cubicBezTo>
                <a:cubicBezTo>
                  <a:pt x="376" y="87"/>
                  <a:pt x="374" y="86"/>
                  <a:pt x="372" y="84"/>
                </a:cubicBezTo>
                <a:cubicBezTo>
                  <a:pt x="358" y="72"/>
                  <a:pt x="346" y="68"/>
                  <a:pt x="337" y="73"/>
                </a:cubicBezTo>
                <a:cubicBezTo>
                  <a:pt x="328" y="79"/>
                  <a:pt x="310" y="96"/>
                  <a:pt x="284" y="127"/>
                </a:cubicBezTo>
                <a:lnTo>
                  <a:pt x="331" y="166"/>
                </a:lnTo>
                <a:lnTo>
                  <a:pt x="300" y="204"/>
                </a:lnTo>
                <a:lnTo>
                  <a:pt x="252" y="164"/>
                </a:lnTo>
                <a:lnTo>
                  <a:pt x="47" y="407"/>
                </a:lnTo>
                <a:lnTo>
                  <a:pt x="0" y="368"/>
                </a:lnTo>
                <a:lnTo>
                  <a:pt x="206" y="124"/>
                </a:lnTo>
                <a:lnTo>
                  <a:pt x="166" y="91"/>
                </a:lnTo>
                <a:lnTo>
                  <a:pt x="198" y="54"/>
                </a:lnTo>
                <a:lnTo>
                  <a:pt x="237" y="87"/>
                </a:lnTo>
                <a:lnTo>
                  <a:pt x="274" y="43"/>
                </a:lnTo>
                <a:cubicBezTo>
                  <a:pt x="292" y="24"/>
                  <a:pt x="307" y="12"/>
                  <a:pt x="321" y="7"/>
                </a:cubicBezTo>
                <a:moveTo>
                  <a:pt x="374" y="202"/>
                </a:moveTo>
                <a:lnTo>
                  <a:pt x="422" y="243"/>
                </a:lnTo>
                <a:lnTo>
                  <a:pt x="185" y="523"/>
                </a:lnTo>
                <a:lnTo>
                  <a:pt x="137" y="483"/>
                </a:lnTo>
                <a:lnTo>
                  <a:pt x="374" y="202"/>
                </a:lnTo>
                <a:moveTo>
                  <a:pt x="463" y="96"/>
                </a:moveTo>
                <a:lnTo>
                  <a:pt x="511" y="137"/>
                </a:lnTo>
                <a:lnTo>
                  <a:pt x="466" y="190"/>
                </a:lnTo>
                <a:lnTo>
                  <a:pt x="418" y="150"/>
                </a:lnTo>
                <a:lnTo>
                  <a:pt x="463" y="96"/>
                </a:lnTo>
                <a:moveTo>
                  <a:pt x="666" y="459"/>
                </a:moveTo>
                <a:cubicBezTo>
                  <a:pt x="677" y="484"/>
                  <a:pt x="681" y="509"/>
                  <a:pt x="678" y="532"/>
                </a:cubicBezTo>
                <a:cubicBezTo>
                  <a:pt x="676" y="554"/>
                  <a:pt x="668" y="576"/>
                  <a:pt x="655" y="598"/>
                </a:cubicBezTo>
                <a:cubicBezTo>
                  <a:pt x="647" y="613"/>
                  <a:pt x="631" y="635"/>
                  <a:pt x="607" y="663"/>
                </a:cubicBezTo>
                <a:lnTo>
                  <a:pt x="399" y="489"/>
                </a:lnTo>
                <a:cubicBezTo>
                  <a:pt x="376" y="518"/>
                  <a:pt x="363" y="547"/>
                  <a:pt x="361" y="575"/>
                </a:cubicBezTo>
                <a:cubicBezTo>
                  <a:pt x="359" y="603"/>
                  <a:pt x="372" y="628"/>
                  <a:pt x="398" y="650"/>
                </a:cubicBezTo>
                <a:cubicBezTo>
                  <a:pt x="423" y="671"/>
                  <a:pt x="450" y="680"/>
                  <a:pt x="478" y="676"/>
                </a:cubicBezTo>
                <a:cubicBezTo>
                  <a:pt x="495" y="673"/>
                  <a:pt x="510" y="667"/>
                  <a:pt x="524" y="658"/>
                </a:cubicBezTo>
                <a:lnTo>
                  <a:pt x="570" y="697"/>
                </a:lnTo>
                <a:cubicBezTo>
                  <a:pt x="560" y="707"/>
                  <a:pt x="547" y="715"/>
                  <a:pt x="529" y="722"/>
                </a:cubicBezTo>
                <a:cubicBezTo>
                  <a:pt x="511" y="728"/>
                  <a:pt x="495" y="732"/>
                  <a:pt x="479" y="733"/>
                </a:cubicBezTo>
                <a:cubicBezTo>
                  <a:pt x="453" y="735"/>
                  <a:pt x="427" y="729"/>
                  <a:pt x="402" y="716"/>
                </a:cubicBezTo>
                <a:cubicBezTo>
                  <a:pt x="388" y="710"/>
                  <a:pt x="374" y="700"/>
                  <a:pt x="360" y="688"/>
                </a:cubicBezTo>
                <a:cubicBezTo>
                  <a:pt x="324" y="658"/>
                  <a:pt x="306" y="620"/>
                  <a:pt x="303" y="574"/>
                </a:cubicBezTo>
                <a:cubicBezTo>
                  <a:pt x="300" y="528"/>
                  <a:pt x="318" y="482"/>
                  <a:pt x="357" y="436"/>
                </a:cubicBezTo>
                <a:cubicBezTo>
                  <a:pt x="395" y="391"/>
                  <a:pt x="438" y="365"/>
                  <a:pt x="487" y="357"/>
                </a:cubicBezTo>
                <a:cubicBezTo>
                  <a:pt x="535" y="349"/>
                  <a:pt x="579" y="362"/>
                  <a:pt x="620" y="396"/>
                </a:cubicBezTo>
                <a:cubicBezTo>
                  <a:pt x="640" y="413"/>
                  <a:pt x="655" y="434"/>
                  <a:pt x="666" y="459"/>
                </a:cubicBezTo>
                <a:moveTo>
                  <a:pt x="590" y="584"/>
                </a:moveTo>
                <a:cubicBezTo>
                  <a:pt x="605" y="562"/>
                  <a:pt x="615" y="542"/>
                  <a:pt x="618" y="524"/>
                </a:cubicBezTo>
                <a:cubicBezTo>
                  <a:pt x="624" y="490"/>
                  <a:pt x="612" y="460"/>
                  <a:pt x="581" y="435"/>
                </a:cubicBezTo>
                <a:cubicBezTo>
                  <a:pt x="559" y="416"/>
                  <a:pt x="534" y="409"/>
                  <a:pt x="506" y="412"/>
                </a:cubicBezTo>
                <a:cubicBezTo>
                  <a:pt x="478" y="415"/>
                  <a:pt x="454" y="429"/>
                  <a:pt x="432" y="452"/>
                </a:cubicBezTo>
                <a:lnTo>
                  <a:pt x="590" y="584"/>
                </a:lnTo>
                <a:moveTo>
                  <a:pt x="887" y="453"/>
                </a:moveTo>
                <a:lnTo>
                  <a:pt x="934" y="493"/>
                </a:lnTo>
                <a:lnTo>
                  <a:pt x="608" y="879"/>
                </a:lnTo>
                <a:lnTo>
                  <a:pt x="559" y="839"/>
                </a:lnTo>
                <a:lnTo>
                  <a:pt x="887" y="453"/>
                </a:lnTo>
                <a:moveTo>
                  <a:pt x="782" y="920"/>
                </a:moveTo>
                <a:cubicBezTo>
                  <a:pt x="777" y="951"/>
                  <a:pt x="789" y="979"/>
                  <a:pt x="818" y="1003"/>
                </a:cubicBezTo>
                <a:cubicBezTo>
                  <a:pt x="839" y="1021"/>
                  <a:pt x="865" y="1027"/>
                  <a:pt x="896" y="1020"/>
                </a:cubicBezTo>
                <a:cubicBezTo>
                  <a:pt x="926" y="1013"/>
                  <a:pt x="955" y="992"/>
                  <a:pt x="985" y="957"/>
                </a:cubicBezTo>
                <a:cubicBezTo>
                  <a:pt x="1015" y="921"/>
                  <a:pt x="1030" y="889"/>
                  <a:pt x="1030" y="859"/>
                </a:cubicBezTo>
                <a:cubicBezTo>
                  <a:pt x="1030" y="830"/>
                  <a:pt x="1019" y="806"/>
                  <a:pt x="998" y="788"/>
                </a:cubicBezTo>
                <a:cubicBezTo>
                  <a:pt x="974" y="768"/>
                  <a:pt x="947" y="761"/>
                  <a:pt x="917" y="766"/>
                </a:cubicBezTo>
                <a:cubicBezTo>
                  <a:pt x="886" y="772"/>
                  <a:pt x="856" y="793"/>
                  <a:pt x="826" y="828"/>
                </a:cubicBezTo>
                <a:cubicBezTo>
                  <a:pt x="801" y="858"/>
                  <a:pt x="786" y="889"/>
                  <a:pt x="782" y="920"/>
                </a:cubicBezTo>
                <a:moveTo>
                  <a:pt x="1066" y="799"/>
                </a:moveTo>
                <a:cubicBezTo>
                  <a:pt x="1070" y="811"/>
                  <a:pt x="1072" y="828"/>
                  <a:pt x="1072" y="851"/>
                </a:cubicBezTo>
                <a:lnTo>
                  <a:pt x="1192" y="708"/>
                </a:lnTo>
                <a:lnTo>
                  <a:pt x="1238" y="747"/>
                </a:lnTo>
                <a:lnTo>
                  <a:pt x="910" y="1135"/>
                </a:lnTo>
                <a:lnTo>
                  <a:pt x="867" y="1099"/>
                </a:lnTo>
                <a:lnTo>
                  <a:pt x="901" y="1059"/>
                </a:lnTo>
                <a:cubicBezTo>
                  <a:pt x="875" y="1067"/>
                  <a:pt x="851" y="1069"/>
                  <a:pt x="830" y="1064"/>
                </a:cubicBezTo>
                <a:cubicBezTo>
                  <a:pt x="808" y="1059"/>
                  <a:pt x="787" y="1048"/>
                  <a:pt x="768" y="1032"/>
                </a:cubicBezTo>
                <a:cubicBezTo>
                  <a:pt x="736" y="1005"/>
                  <a:pt x="720" y="969"/>
                  <a:pt x="720" y="923"/>
                </a:cubicBezTo>
                <a:cubicBezTo>
                  <a:pt x="719" y="877"/>
                  <a:pt x="737" y="833"/>
                  <a:pt x="774" y="789"/>
                </a:cubicBezTo>
                <a:cubicBezTo>
                  <a:pt x="809" y="748"/>
                  <a:pt x="849" y="721"/>
                  <a:pt x="896" y="708"/>
                </a:cubicBezTo>
                <a:cubicBezTo>
                  <a:pt x="942" y="696"/>
                  <a:pt x="985" y="706"/>
                  <a:pt x="1024" y="739"/>
                </a:cubicBezTo>
                <a:cubicBezTo>
                  <a:pt x="1045" y="757"/>
                  <a:pt x="1060" y="777"/>
                  <a:pt x="1066" y="7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9"/>
          <p:cNvSpPr/>
          <p:nvPr/>
        </p:nvSpPr>
        <p:spPr>
          <a:xfrm>
            <a:off x="1873424" y="2601498"/>
            <a:ext cx="371942" cy="52417"/>
          </a:xfrm>
          <a:custGeom>
            <a:rect b="b" l="l" r="r" t="t"/>
            <a:pathLst>
              <a:path extrusionOk="0" h="214" w="1139">
                <a:moveTo>
                  <a:pt x="927" y="0"/>
                </a:moveTo>
                <a:lnTo>
                  <a:pt x="1138" y="107"/>
                </a:lnTo>
                <a:lnTo>
                  <a:pt x="927" y="213"/>
                </a:lnTo>
                <a:lnTo>
                  <a:pt x="927" y="143"/>
                </a:lnTo>
                <a:lnTo>
                  <a:pt x="0" y="143"/>
                </a:lnTo>
                <a:lnTo>
                  <a:pt x="0" y="71"/>
                </a:lnTo>
                <a:lnTo>
                  <a:pt x="927" y="71"/>
                </a:lnTo>
                <a:lnTo>
                  <a:pt x="927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775" name="Google Shape;775;p49"/>
          <p:cNvCxnSpPr/>
          <p:nvPr/>
        </p:nvCxnSpPr>
        <p:spPr>
          <a:xfrm flipH="1" rot="10800000">
            <a:off x="3191058" y="2298508"/>
            <a:ext cx="552851" cy="311073"/>
          </a:xfrm>
          <a:prstGeom prst="straightConnector1">
            <a:avLst/>
          </a:prstGeom>
          <a:noFill/>
          <a:ln cap="flat" cmpd="sng" w="36700">
            <a:solidFill>
              <a:srgbClr val="0099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6" name="Google Shape;776;p49"/>
          <p:cNvCxnSpPr/>
          <p:nvPr/>
        </p:nvCxnSpPr>
        <p:spPr>
          <a:xfrm rot="10800000">
            <a:off x="3743909" y="2367581"/>
            <a:ext cx="69229" cy="181500"/>
          </a:xfrm>
          <a:prstGeom prst="straightConnector1">
            <a:avLst/>
          </a:prstGeom>
          <a:noFill/>
          <a:ln cap="flat" cmpd="sng" w="36700">
            <a:solidFill>
              <a:srgbClr val="0099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7" name="Google Shape;777;p49"/>
          <p:cNvSpPr txBox="1"/>
          <p:nvPr/>
        </p:nvSpPr>
        <p:spPr>
          <a:xfrm>
            <a:off x="1716353" y="3659390"/>
            <a:ext cx="5786161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how many 3x3 convolutions we should use</a:t>
            </a: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 to recognize a 100x100px cat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0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Receptive field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163" y="1294993"/>
            <a:ext cx="4328074" cy="18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0"/>
          <p:cNvSpPr txBox="1"/>
          <p:nvPr/>
        </p:nvSpPr>
        <p:spPr>
          <a:xfrm>
            <a:off x="2547752" y="2107946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0"/>
          <p:cNvSpPr txBox="1"/>
          <p:nvPr/>
        </p:nvSpPr>
        <p:spPr>
          <a:xfrm>
            <a:off x="2662698" y="2107456"/>
            <a:ext cx="155438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nd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0"/>
          <p:cNvSpPr txBox="1"/>
          <p:nvPr/>
        </p:nvSpPr>
        <p:spPr>
          <a:xfrm>
            <a:off x="3304371" y="1648930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3419644" y="1648440"/>
            <a:ext cx="129314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rd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4020172" y="1250169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0"/>
          <p:cNvSpPr txBox="1"/>
          <p:nvPr/>
        </p:nvSpPr>
        <p:spPr>
          <a:xfrm>
            <a:off x="4135118" y="1249679"/>
            <a:ext cx="120824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0"/>
          <p:cNvSpPr txBox="1"/>
          <p:nvPr/>
        </p:nvSpPr>
        <p:spPr>
          <a:xfrm>
            <a:off x="584527" y="2431021"/>
            <a:ext cx="116905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0"/>
          <p:cNvSpPr txBox="1"/>
          <p:nvPr/>
        </p:nvSpPr>
        <p:spPr>
          <a:xfrm>
            <a:off x="699799" y="2430286"/>
            <a:ext cx="104496" cy="129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1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st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0"/>
          <p:cNvSpPr txBox="1"/>
          <p:nvPr/>
        </p:nvSpPr>
        <p:spPr>
          <a:xfrm>
            <a:off x="861115" y="2431021"/>
            <a:ext cx="407209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1x3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0"/>
          <p:cNvSpPr txBox="1"/>
          <p:nvPr/>
        </p:nvSpPr>
        <p:spPr>
          <a:xfrm>
            <a:off x="1264080" y="2431021"/>
            <a:ext cx="451294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conv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0"/>
          <p:cNvSpPr txBox="1"/>
          <p:nvPr/>
        </p:nvSpPr>
        <p:spPr>
          <a:xfrm>
            <a:off x="947325" y="2638239"/>
            <a:ext cx="462396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layer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0"/>
          <p:cNvSpPr txBox="1"/>
          <p:nvPr/>
        </p:nvSpPr>
        <p:spPr>
          <a:xfrm>
            <a:off x="5093545" y="1257762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1x9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0"/>
          <p:cNvSpPr txBox="1"/>
          <p:nvPr/>
        </p:nvSpPr>
        <p:spPr>
          <a:xfrm>
            <a:off x="5784854" y="1649175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1x7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0"/>
          <p:cNvSpPr txBox="1"/>
          <p:nvPr/>
        </p:nvSpPr>
        <p:spPr>
          <a:xfrm>
            <a:off x="6499675" y="2123132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1x5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0"/>
          <p:cNvSpPr/>
          <p:nvPr/>
        </p:nvSpPr>
        <p:spPr>
          <a:xfrm>
            <a:off x="4660212" y="1347655"/>
            <a:ext cx="392515" cy="52417"/>
          </a:xfrm>
          <a:custGeom>
            <a:rect b="b" l="l" r="r" t="t"/>
            <a:pathLst>
              <a:path extrusionOk="0" h="214" w="1202">
                <a:moveTo>
                  <a:pt x="211" y="0"/>
                </a:moveTo>
                <a:lnTo>
                  <a:pt x="0" y="106"/>
                </a:lnTo>
                <a:lnTo>
                  <a:pt x="211" y="213"/>
                </a:lnTo>
                <a:lnTo>
                  <a:pt x="211" y="142"/>
                </a:lnTo>
                <a:lnTo>
                  <a:pt x="1201" y="142"/>
                </a:lnTo>
                <a:lnTo>
                  <a:pt x="1201" y="71"/>
                </a:lnTo>
                <a:lnTo>
                  <a:pt x="211" y="71"/>
                </a:lnTo>
                <a:lnTo>
                  <a:pt x="211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50"/>
          <p:cNvSpPr/>
          <p:nvPr/>
        </p:nvSpPr>
        <p:spPr>
          <a:xfrm>
            <a:off x="5351194" y="1742497"/>
            <a:ext cx="392841" cy="52172"/>
          </a:xfrm>
          <a:custGeom>
            <a:rect b="b" l="l" r="r" t="t"/>
            <a:pathLst>
              <a:path extrusionOk="0" h="213" w="1203">
                <a:moveTo>
                  <a:pt x="212" y="0"/>
                </a:moveTo>
                <a:lnTo>
                  <a:pt x="0" y="107"/>
                </a:lnTo>
                <a:lnTo>
                  <a:pt x="212" y="212"/>
                </a:lnTo>
                <a:lnTo>
                  <a:pt x="212" y="142"/>
                </a:lnTo>
                <a:lnTo>
                  <a:pt x="1202" y="142"/>
                </a:lnTo>
                <a:lnTo>
                  <a:pt x="1202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50"/>
          <p:cNvSpPr/>
          <p:nvPr/>
        </p:nvSpPr>
        <p:spPr>
          <a:xfrm>
            <a:off x="6066342" y="2194654"/>
            <a:ext cx="392515" cy="52172"/>
          </a:xfrm>
          <a:custGeom>
            <a:rect b="b" l="l" r="r" t="t"/>
            <a:pathLst>
              <a:path extrusionOk="0" h="213" w="1202">
                <a:moveTo>
                  <a:pt x="212" y="0"/>
                </a:moveTo>
                <a:lnTo>
                  <a:pt x="0" y="107"/>
                </a:lnTo>
                <a:lnTo>
                  <a:pt x="212" y="212"/>
                </a:lnTo>
                <a:lnTo>
                  <a:pt x="212" y="142"/>
                </a:lnTo>
                <a:lnTo>
                  <a:pt x="1201" y="142"/>
                </a:lnTo>
                <a:lnTo>
                  <a:pt x="1201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50"/>
          <p:cNvSpPr/>
          <p:nvPr/>
        </p:nvSpPr>
        <p:spPr>
          <a:xfrm>
            <a:off x="6735445" y="2619624"/>
            <a:ext cx="392841" cy="52172"/>
          </a:xfrm>
          <a:custGeom>
            <a:rect b="b" l="l" r="r" t="t"/>
            <a:pathLst>
              <a:path extrusionOk="0" h="213" w="1203">
                <a:moveTo>
                  <a:pt x="212" y="0"/>
                </a:moveTo>
                <a:lnTo>
                  <a:pt x="0" y="106"/>
                </a:lnTo>
                <a:lnTo>
                  <a:pt x="212" y="212"/>
                </a:lnTo>
                <a:lnTo>
                  <a:pt x="212" y="142"/>
                </a:lnTo>
                <a:lnTo>
                  <a:pt x="1202" y="142"/>
                </a:lnTo>
                <a:lnTo>
                  <a:pt x="1202" y="71"/>
                </a:lnTo>
                <a:lnTo>
                  <a:pt x="212" y="71"/>
                </a:lnTo>
                <a:lnTo>
                  <a:pt x="212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50"/>
          <p:cNvSpPr txBox="1"/>
          <p:nvPr/>
        </p:nvSpPr>
        <p:spPr>
          <a:xfrm>
            <a:off x="7163880" y="2542713"/>
            <a:ext cx="349083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1x3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0"/>
          <p:cNvSpPr txBox="1"/>
          <p:nvPr/>
        </p:nvSpPr>
        <p:spPr>
          <a:xfrm>
            <a:off x="463703" y="2955925"/>
            <a:ext cx="624039" cy="19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7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inputs 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0"/>
          <p:cNvSpPr/>
          <p:nvPr/>
        </p:nvSpPr>
        <p:spPr>
          <a:xfrm>
            <a:off x="1134439" y="3032836"/>
            <a:ext cx="392515" cy="52172"/>
          </a:xfrm>
          <a:custGeom>
            <a:rect b="b" l="l" r="r" t="t"/>
            <a:pathLst>
              <a:path extrusionOk="0" h="213" w="1202">
                <a:moveTo>
                  <a:pt x="990" y="0"/>
                </a:moveTo>
                <a:lnTo>
                  <a:pt x="1201" y="106"/>
                </a:lnTo>
                <a:lnTo>
                  <a:pt x="990" y="212"/>
                </a:lnTo>
                <a:lnTo>
                  <a:pt x="990" y="142"/>
                </a:lnTo>
                <a:lnTo>
                  <a:pt x="0" y="142"/>
                </a:lnTo>
                <a:lnTo>
                  <a:pt x="0" y="71"/>
                </a:lnTo>
                <a:lnTo>
                  <a:pt x="990" y="71"/>
                </a:lnTo>
                <a:lnTo>
                  <a:pt x="990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50"/>
          <p:cNvSpPr/>
          <p:nvPr/>
        </p:nvSpPr>
        <p:spPr>
          <a:xfrm>
            <a:off x="6312888" y="1444161"/>
            <a:ext cx="819970" cy="563360"/>
          </a:xfrm>
          <a:custGeom>
            <a:rect b="b" l="l" r="r" t="t"/>
            <a:pathLst>
              <a:path extrusionOk="0" h="2300" w="2511">
                <a:moveTo>
                  <a:pt x="351" y="324"/>
                </a:moveTo>
                <a:cubicBezTo>
                  <a:pt x="375" y="345"/>
                  <a:pt x="399" y="356"/>
                  <a:pt x="421" y="358"/>
                </a:cubicBezTo>
                <a:cubicBezTo>
                  <a:pt x="444" y="361"/>
                  <a:pt x="466" y="349"/>
                  <a:pt x="488" y="323"/>
                </a:cubicBezTo>
                <a:cubicBezTo>
                  <a:pt x="511" y="296"/>
                  <a:pt x="517" y="269"/>
                  <a:pt x="505" y="242"/>
                </a:cubicBezTo>
                <a:cubicBezTo>
                  <a:pt x="499" y="227"/>
                  <a:pt x="487" y="213"/>
                  <a:pt x="469" y="198"/>
                </a:cubicBezTo>
                <a:lnTo>
                  <a:pt x="341" y="90"/>
                </a:lnTo>
                <a:lnTo>
                  <a:pt x="230" y="222"/>
                </a:lnTo>
                <a:lnTo>
                  <a:pt x="351" y="324"/>
                </a:lnTo>
                <a:moveTo>
                  <a:pt x="327" y="0"/>
                </a:moveTo>
                <a:lnTo>
                  <a:pt x="506" y="151"/>
                </a:lnTo>
                <a:cubicBezTo>
                  <a:pt x="535" y="176"/>
                  <a:pt x="556" y="201"/>
                  <a:pt x="568" y="226"/>
                </a:cubicBezTo>
                <a:cubicBezTo>
                  <a:pt x="590" y="273"/>
                  <a:pt x="583" y="319"/>
                  <a:pt x="545" y="363"/>
                </a:cubicBezTo>
                <a:cubicBezTo>
                  <a:pt x="526" y="386"/>
                  <a:pt x="505" y="401"/>
                  <a:pt x="483" y="408"/>
                </a:cubicBezTo>
                <a:cubicBezTo>
                  <a:pt x="461" y="415"/>
                  <a:pt x="437" y="415"/>
                  <a:pt x="413" y="410"/>
                </a:cubicBezTo>
                <a:cubicBezTo>
                  <a:pt x="423" y="429"/>
                  <a:pt x="427" y="446"/>
                  <a:pt x="426" y="463"/>
                </a:cubicBezTo>
                <a:cubicBezTo>
                  <a:pt x="426" y="479"/>
                  <a:pt x="416" y="499"/>
                  <a:pt x="398" y="522"/>
                </a:cubicBezTo>
                <a:lnTo>
                  <a:pt x="356" y="577"/>
                </a:lnTo>
                <a:cubicBezTo>
                  <a:pt x="344" y="592"/>
                  <a:pt x="336" y="604"/>
                  <a:pt x="332" y="613"/>
                </a:cubicBezTo>
                <a:cubicBezTo>
                  <a:pt x="325" y="628"/>
                  <a:pt x="324" y="640"/>
                  <a:pt x="329" y="651"/>
                </a:cubicBezTo>
                <a:lnTo>
                  <a:pt x="322" y="659"/>
                </a:lnTo>
                <a:lnTo>
                  <a:pt x="257" y="605"/>
                </a:lnTo>
                <a:cubicBezTo>
                  <a:pt x="258" y="600"/>
                  <a:pt x="261" y="595"/>
                  <a:pt x="264" y="589"/>
                </a:cubicBezTo>
                <a:cubicBezTo>
                  <a:pt x="267" y="582"/>
                  <a:pt x="275" y="571"/>
                  <a:pt x="287" y="556"/>
                </a:cubicBezTo>
                <a:lnTo>
                  <a:pt x="338" y="488"/>
                </a:lnTo>
                <a:cubicBezTo>
                  <a:pt x="358" y="461"/>
                  <a:pt x="363" y="436"/>
                  <a:pt x="353" y="413"/>
                </a:cubicBezTo>
                <a:cubicBezTo>
                  <a:pt x="347" y="400"/>
                  <a:pt x="333" y="384"/>
                  <a:pt x="312" y="366"/>
                </a:cubicBezTo>
                <a:lnTo>
                  <a:pt x="193" y="265"/>
                </a:lnTo>
                <a:lnTo>
                  <a:pt x="53" y="431"/>
                </a:lnTo>
                <a:lnTo>
                  <a:pt x="0" y="387"/>
                </a:lnTo>
                <a:lnTo>
                  <a:pt x="327" y="0"/>
                </a:lnTo>
                <a:moveTo>
                  <a:pt x="786" y="581"/>
                </a:moveTo>
                <a:cubicBezTo>
                  <a:pt x="796" y="607"/>
                  <a:pt x="801" y="631"/>
                  <a:pt x="798" y="654"/>
                </a:cubicBezTo>
                <a:cubicBezTo>
                  <a:pt x="795" y="676"/>
                  <a:pt x="788" y="698"/>
                  <a:pt x="775" y="720"/>
                </a:cubicBezTo>
                <a:cubicBezTo>
                  <a:pt x="767" y="735"/>
                  <a:pt x="750" y="757"/>
                  <a:pt x="726" y="785"/>
                </a:cubicBezTo>
                <a:lnTo>
                  <a:pt x="520" y="611"/>
                </a:lnTo>
                <a:cubicBezTo>
                  <a:pt x="497" y="640"/>
                  <a:pt x="484" y="669"/>
                  <a:pt x="482" y="697"/>
                </a:cubicBezTo>
                <a:cubicBezTo>
                  <a:pt x="480" y="725"/>
                  <a:pt x="492" y="750"/>
                  <a:pt x="519" y="773"/>
                </a:cubicBezTo>
                <a:cubicBezTo>
                  <a:pt x="544" y="793"/>
                  <a:pt x="570" y="802"/>
                  <a:pt x="599" y="798"/>
                </a:cubicBezTo>
                <a:cubicBezTo>
                  <a:pt x="615" y="796"/>
                  <a:pt x="630" y="790"/>
                  <a:pt x="644" y="780"/>
                </a:cubicBezTo>
                <a:lnTo>
                  <a:pt x="691" y="820"/>
                </a:lnTo>
                <a:cubicBezTo>
                  <a:pt x="681" y="829"/>
                  <a:pt x="667" y="837"/>
                  <a:pt x="650" y="844"/>
                </a:cubicBezTo>
                <a:cubicBezTo>
                  <a:pt x="632" y="851"/>
                  <a:pt x="615" y="855"/>
                  <a:pt x="600" y="855"/>
                </a:cubicBezTo>
                <a:cubicBezTo>
                  <a:pt x="574" y="857"/>
                  <a:pt x="548" y="852"/>
                  <a:pt x="522" y="839"/>
                </a:cubicBezTo>
                <a:cubicBezTo>
                  <a:pt x="509" y="832"/>
                  <a:pt x="495" y="822"/>
                  <a:pt x="480" y="810"/>
                </a:cubicBezTo>
                <a:cubicBezTo>
                  <a:pt x="445" y="781"/>
                  <a:pt x="426" y="743"/>
                  <a:pt x="423" y="697"/>
                </a:cubicBezTo>
                <a:cubicBezTo>
                  <a:pt x="420" y="650"/>
                  <a:pt x="438" y="604"/>
                  <a:pt x="477" y="558"/>
                </a:cubicBezTo>
                <a:cubicBezTo>
                  <a:pt x="515" y="512"/>
                  <a:pt x="559" y="486"/>
                  <a:pt x="607" y="478"/>
                </a:cubicBezTo>
                <a:cubicBezTo>
                  <a:pt x="656" y="471"/>
                  <a:pt x="700" y="484"/>
                  <a:pt x="739" y="517"/>
                </a:cubicBezTo>
                <a:cubicBezTo>
                  <a:pt x="759" y="534"/>
                  <a:pt x="775" y="556"/>
                  <a:pt x="786" y="581"/>
                </a:cubicBezTo>
                <a:moveTo>
                  <a:pt x="710" y="707"/>
                </a:moveTo>
                <a:cubicBezTo>
                  <a:pt x="725" y="685"/>
                  <a:pt x="734" y="664"/>
                  <a:pt x="738" y="646"/>
                </a:cubicBezTo>
                <a:cubicBezTo>
                  <a:pt x="744" y="612"/>
                  <a:pt x="732" y="583"/>
                  <a:pt x="702" y="557"/>
                </a:cubicBezTo>
                <a:cubicBezTo>
                  <a:pt x="680" y="538"/>
                  <a:pt x="655" y="530"/>
                  <a:pt x="627" y="533"/>
                </a:cubicBezTo>
                <a:cubicBezTo>
                  <a:pt x="599" y="537"/>
                  <a:pt x="574" y="551"/>
                  <a:pt x="553" y="575"/>
                </a:cubicBezTo>
                <a:lnTo>
                  <a:pt x="710" y="707"/>
                </a:lnTo>
                <a:moveTo>
                  <a:pt x="1090" y="851"/>
                </a:moveTo>
                <a:cubicBezTo>
                  <a:pt x="1097" y="883"/>
                  <a:pt x="1087" y="920"/>
                  <a:pt x="1059" y="961"/>
                </a:cubicBezTo>
                <a:lnTo>
                  <a:pt x="1013" y="922"/>
                </a:lnTo>
                <a:cubicBezTo>
                  <a:pt x="1024" y="902"/>
                  <a:pt x="1030" y="882"/>
                  <a:pt x="1030" y="862"/>
                </a:cubicBezTo>
                <a:cubicBezTo>
                  <a:pt x="1030" y="842"/>
                  <a:pt x="1018" y="823"/>
                  <a:pt x="996" y="805"/>
                </a:cubicBezTo>
                <a:cubicBezTo>
                  <a:pt x="966" y="779"/>
                  <a:pt x="932" y="776"/>
                  <a:pt x="894" y="794"/>
                </a:cubicBezTo>
                <a:cubicBezTo>
                  <a:pt x="870" y="806"/>
                  <a:pt x="846" y="826"/>
                  <a:pt x="822" y="854"/>
                </a:cubicBezTo>
                <a:cubicBezTo>
                  <a:pt x="798" y="882"/>
                  <a:pt x="784" y="911"/>
                  <a:pt x="780" y="941"/>
                </a:cubicBezTo>
                <a:cubicBezTo>
                  <a:pt x="775" y="970"/>
                  <a:pt x="786" y="996"/>
                  <a:pt x="811" y="1017"/>
                </a:cubicBezTo>
                <a:cubicBezTo>
                  <a:pt x="831" y="1034"/>
                  <a:pt x="852" y="1041"/>
                  <a:pt x="873" y="1039"/>
                </a:cubicBezTo>
                <a:cubicBezTo>
                  <a:pt x="895" y="1036"/>
                  <a:pt x="917" y="1027"/>
                  <a:pt x="939" y="1009"/>
                </a:cubicBezTo>
                <a:lnTo>
                  <a:pt x="985" y="1048"/>
                </a:lnTo>
                <a:cubicBezTo>
                  <a:pt x="948" y="1081"/>
                  <a:pt x="912" y="1097"/>
                  <a:pt x="876" y="1097"/>
                </a:cubicBezTo>
                <a:cubicBezTo>
                  <a:pt x="841" y="1096"/>
                  <a:pt x="806" y="1082"/>
                  <a:pt x="774" y="1055"/>
                </a:cubicBezTo>
                <a:cubicBezTo>
                  <a:pt x="737" y="1024"/>
                  <a:pt x="719" y="985"/>
                  <a:pt x="719" y="940"/>
                </a:cubicBezTo>
                <a:cubicBezTo>
                  <a:pt x="720" y="894"/>
                  <a:pt x="738" y="851"/>
                  <a:pt x="772" y="811"/>
                </a:cubicBezTo>
                <a:cubicBezTo>
                  <a:pt x="814" y="762"/>
                  <a:pt x="858" y="733"/>
                  <a:pt x="905" y="726"/>
                </a:cubicBezTo>
                <a:cubicBezTo>
                  <a:pt x="953" y="719"/>
                  <a:pt x="995" y="731"/>
                  <a:pt x="1032" y="762"/>
                </a:cubicBezTo>
                <a:cubicBezTo>
                  <a:pt x="1064" y="789"/>
                  <a:pt x="1083" y="818"/>
                  <a:pt x="1090" y="851"/>
                </a:cubicBezTo>
                <a:moveTo>
                  <a:pt x="1355" y="1062"/>
                </a:moveTo>
                <a:cubicBezTo>
                  <a:pt x="1366" y="1087"/>
                  <a:pt x="1370" y="1111"/>
                  <a:pt x="1367" y="1135"/>
                </a:cubicBezTo>
                <a:cubicBezTo>
                  <a:pt x="1365" y="1157"/>
                  <a:pt x="1357" y="1179"/>
                  <a:pt x="1344" y="1200"/>
                </a:cubicBezTo>
                <a:cubicBezTo>
                  <a:pt x="1336" y="1216"/>
                  <a:pt x="1320" y="1238"/>
                  <a:pt x="1296" y="1266"/>
                </a:cubicBezTo>
                <a:lnTo>
                  <a:pt x="1089" y="1092"/>
                </a:lnTo>
                <a:cubicBezTo>
                  <a:pt x="1066" y="1121"/>
                  <a:pt x="1053" y="1150"/>
                  <a:pt x="1052" y="1178"/>
                </a:cubicBezTo>
                <a:cubicBezTo>
                  <a:pt x="1050" y="1206"/>
                  <a:pt x="1062" y="1231"/>
                  <a:pt x="1088" y="1253"/>
                </a:cubicBezTo>
                <a:cubicBezTo>
                  <a:pt x="1113" y="1274"/>
                  <a:pt x="1140" y="1283"/>
                  <a:pt x="1168" y="1279"/>
                </a:cubicBezTo>
                <a:cubicBezTo>
                  <a:pt x="1185" y="1276"/>
                  <a:pt x="1200" y="1270"/>
                  <a:pt x="1214" y="1261"/>
                </a:cubicBezTo>
                <a:lnTo>
                  <a:pt x="1261" y="1300"/>
                </a:lnTo>
                <a:cubicBezTo>
                  <a:pt x="1251" y="1310"/>
                  <a:pt x="1237" y="1318"/>
                  <a:pt x="1219" y="1324"/>
                </a:cubicBezTo>
                <a:cubicBezTo>
                  <a:pt x="1201" y="1331"/>
                  <a:pt x="1185" y="1335"/>
                  <a:pt x="1169" y="1336"/>
                </a:cubicBezTo>
                <a:cubicBezTo>
                  <a:pt x="1143" y="1338"/>
                  <a:pt x="1117" y="1332"/>
                  <a:pt x="1092" y="1319"/>
                </a:cubicBezTo>
                <a:cubicBezTo>
                  <a:pt x="1078" y="1313"/>
                  <a:pt x="1064" y="1303"/>
                  <a:pt x="1050" y="1291"/>
                </a:cubicBezTo>
                <a:cubicBezTo>
                  <a:pt x="1015" y="1261"/>
                  <a:pt x="996" y="1223"/>
                  <a:pt x="993" y="1177"/>
                </a:cubicBezTo>
                <a:cubicBezTo>
                  <a:pt x="990" y="1131"/>
                  <a:pt x="1008" y="1085"/>
                  <a:pt x="1047" y="1039"/>
                </a:cubicBezTo>
                <a:cubicBezTo>
                  <a:pt x="1085" y="994"/>
                  <a:pt x="1128" y="967"/>
                  <a:pt x="1177" y="960"/>
                </a:cubicBezTo>
                <a:cubicBezTo>
                  <a:pt x="1225" y="952"/>
                  <a:pt x="1269" y="965"/>
                  <a:pt x="1309" y="999"/>
                </a:cubicBezTo>
                <a:cubicBezTo>
                  <a:pt x="1329" y="1016"/>
                  <a:pt x="1344" y="1037"/>
                  <a:pt x="1355" y="1062"/>
                </a:cubicBezTo>
                <a:moveTo>
                  <a:pt x="1279" y="1187"/>
                </a:moveTo>
                <a:cubicBezTo>
                  <a:pt x="1294" y="1165"/>
                  <a:pt x="1304" y="1145"/>
                  <a:pt x="1307" y="1127"/>
                </a:cubicBezTo>
                <a:cubicBezTo>
                  <a:pt x="1313" y="1093"/>
                  <a:pt x="1301" y="1063"/>
                  <a:pt x="1271" y="1038"/>
                </a:cubicBezTo>
                <a:cubicBezTo>
                  <a:pt x="1249" y="1019"/>
                  <a:pt x="1224" y="1012"/>
                  <a:pt x="1196" y="1015"/>
                </a:cubicBezTo>
                <a:cubicBezTo>
                  <a:pt x="1168" y="1018"/>
                  <a:pt x="1144" y="1032"/>
                  <a:pt x="1122" y="1055"/>
                </a:cubicBezTo>
                <a:lnTo>
                  <a:pt x="1279" y="1187"/>
                </a:lnTo>
                <a:moveTo>
                  <a:pt x="1473" y="1528"/>
                </a:moveTo>
                <a:cubicBezTo>
                  <a:pt x="1503" y="1522"/>
                  <a:pt x="1534" y="1501"/>
                  <a:pt x="1565" y="1464"/>
                </a:cubicBezTo>
                <a:cubicBezTo>
                  <a:pt x="1585" y="1442"/>
                  <a:pt x="1598" y="1419"/>
                  <a:pt x="1605" y="1398"/>
                </a:cubicBezTo>
                <a:cubicBezTo>
                  <a:pt x="1619" y="1356"/>
                  <a:pt x="1609" y="1322"/>
                  <a:pt x="1577" y="1294"/>
                </a:cubicBezTo>
                <a:cubicBezTo>
                  <a:pt x="1543" y="1267"/>
                  <a:pt x="1507" y="1264"/>
                  <a:pt x="1467" y="1287"/>
                </a:cubicBezTo>
                <a:cubicBezTo>
                  <a:pt x="1445" y="1299"/>
                  <a:pt x="1423" y="1318"/>
                  <a:pt x="1401" y="1345"/>
                </a:cubicBezTo>
                <a:cubicBezTo>
                  <a:pt x="1382" y="1367"/>
                  <a:pt x="1370" y="1388"/>
                  <a:pt x="1363" y="1409"/>
                </a:cubicBezTo>
                <a:cubicBezTo>
                  <a:pt x="1351" y="1449"/>
                  <a:pt x="1361" y="1482"/>
                  <a:pt x="1394" y="1510"/>
                </a:cubicBezTo>
                <a:cubicBezTo>
                  <a:pt x="1416" y="1528"/>
                  <a:pt x="1442" y="1535"/>
                  <a:pt x="1473" y="1528"/>
                </a:cubicBezTo>
                <a:moveTo>
                  <a:pt x="1481" y="1157"/>
                </a:moveTo>
                <a:lnTo>
                  <a:pt x="1527" y="1196"/>
                </a:lnTo>
                <a:lnTo>
                  <a:pt x="1496" y="1234"/>
                </a:lnTo>
                <a:cubicBezTo>
                  <a:pt x="1516" y="1229"/>
                  <a:pt x="1535" y="1228"/>
                  <a:pt x="1552" y="1230"/>
                </a:cubicBezTo>
                <a:cubicBezTo>
                  <a:pt x="1578" y="1233"/>
                  <a:pt x="1601" y="1244"/>
                  <a:pt x="1623" y="1262"/>
                </a:cubicBezTo>
                <a:cubicBezTo>
                  <a:pt x="1655" y="1289"/>
                  <a:pt x="1671" y="1324"/>
                  <a:pt x="1673" y="1367"/>
                </a:cubicBezTo>
                <a:cubicBezTo>
                  <a:pt x="1675" y="1411"/>
                  <a:pt x="1656" y="1455"/>
                  <a:pt x="1618" y="1500"/>
                </a:cubicBezTo>
                <a:cubicBezTo>
                  <a:pt x="1565" y="1562"/>
                  <a:pt x="1512" y="1592"/>
                  <a:pt x="1458" y="1591"/>
                </a:cubicBezTo>
                <a:cubicBezTo>
                  <a:pt x="1423" y="1591"/>
                  <a:pt x="1392" y="1579"/>
                  <a:pt x="1365" y="1556"/>
                </a:cubicBezTo>
                <a:cubicBezTo>
                  <a:pt x="1344" y="1538"/>
                  <a:pt x="1330" y="1519"/>
                  <a:pt x="1324" y="1497"/>
                </a:cubicBezTo>
                <a:cubicBezTo>
                  <a:pt x="1320" y="1485"/>
                  <a:pt x="1318" y="1468"/>
                  <a:pt x="1318" y="1446"/>
                </a:cubicBezTo>
                <a:lnTo>
                  <a:pt x="1197" y="1590"/>
                </a:lnTo>
                <a:lnTo>
                  <a:pt x="1149" y="1550"/>
                </a:lnTo>
                <a:lnTo>
                  <a:pt x="1481" y="1157"/>
                </a:lnTo>
                <a:moveTo>
                  <a:pt x="1863" y="1342"/>
                </a:moveTo>
                <a:lnTo>
                  <a:pt x="1911" y="1382"/>
                </a:lnTo>
                <a:lnTo>
                  <a:pt x="1844" y="1461"/>
                </a:lnTo>
                <a:lnTo>
                  <a:pt x="1889" y="1499"/>
                </a:lnTo>
                <a:lnTo>
                  <a:pt x="1857" y="1537"/>
                </a:lnTo>
                <a:lnTo>
                  <a:pt x="1812" y="1499"/>
                </a:lnTo>
                <a:lnTo>
                  <a:pt x="1656" y="1683"/>
                </a:lnTo>
                <a:cubicBezTo>
                  <a:pt x="1648" y="1693"/>
                  <a:pt x="1646" y="1703"/>
                  <a:pt x="1650" y="1712"/>
                </a:cubicBezTo>
                <a:cubicBezTo>
                  <a:pt x="1652" y="1717"/>
                  <a:pt x="1657" y="1723"/>
                  <a:pt x="1666" y="1730"/>
                </a:cubicBezTo>
                <a:cubicBezTo>
                  <a:pt x="1668" y="1732"/>
                  <a:pt x="1670" y="1734"/>
                  <a:pt x="1673" y="1736"/>
                </a:cubicBezTo>
                <a:cubicBezTo>
                  <a:pt x="1676" y="1738"/>
                  <a:pt x="1679" y="1741"/>
                  <a:pt x="1683" y="1743"/>
                </a:cubicBezTo>
                <a:lnTo>
                  <a:pt x="1651" y="1781"/>
                </a:lnTo>
                <a:cubicBezTo>
                  <a:pt x="1645" y="1778"/>
                  <a:pt x="1638" y="1774"/>
                  <a:pt x="1632" y="1770"/>
                </a:cubicBezTo>
                <a:cubicBezTo>
                  <a:pt x="1625" y="1766"/>
                  <a:pt x="1618" y="1761"/>
                  <a:pt x="1612" y="1755"/>
                </a:cubicBezTo>
                <a:cubicBezTo>
                  <a:pt x="1589" y="1736"/>
                  <a:pt x="1579" y="1718"/>
                  <a:pt x="1581" y="1700"/>
                </a:cubicBezTo>
                <a:cubicBezTo>
                  <a:pt x="1583" y="1682"/>
                  <a:pt x="1591" y="1664"/>
                  <a:pt x="1606" y="1646"/>
                </a:cubicBezTo>
                <a:lnTo>
                  <a:pt x="1764" y="1459"/>
                </a:lnTo>
                <a:lnTo>
                  <a:pt x="1726" y="1427"/>
                </a:lnTo>
                <a:lnTo>
                  <a:pt x="1758" y="1388"/>
                </a:lnTo>
                <a:lnTo>
                  <a:pt x="1796" y="1420"/>
                </a:lnTo>
                <a:lnTo>
                  <a:pt x="1863" y="1342"/>
                </a:lnTo>
                <a:moveTo>
                  <a:pt x="1934" y="1539"/>
                </a:moveTo>
                <a:lnTo>
                  <a:pt x="1982" y="1579"/>
                </a:lnTo>
                <a:lnTo>
                  <a:pt x="1745" y="1860"/>
                </a:lnTo>
                <a:lnTo>
                  <a:pt x="1697" y="1819"/>
                </a:lnTo>
                <a:lnTo>
                  <a:pt x="1934" y="1539"/>
                </a:lnTo>
                <a:moveTo>
                  <a:pt x="2024" y="1433"/>
                </a:moveTo>
                <a:lnTo>
                  <a:pt x="2072" y="1473"/>
                </a:lnTo>
                <a:lnTo>
                  <a:pt x="2027" y="1527"/>
                </a:lnTo>
                <a:lnTo>
                  <a:pt x="1978" y="1486"/>
                </a:lnTo>
                <a:lnTo>
                  <a:pt x="2024" y="1433"/>
                </a:lnTo>
                <a:moveTo>
                  <a:pt x="2080" y="1659"/>
                </a:moveTo>
                <a:lnTo>
                  <a:pt x="1961" y="1953"/>
                </a:lnTo>
                <a:lnTo>
                  <a:pt x="2234" y="1789"/>
                </a:lnTo>
                <a:lnTo>
                  <a:pt x="2286" y="1833"/>
                </a:lnTo>
                <a:lnTo>
                  <a:pt x="1941" y="2025"/>
                </a:lnTo>
                <a:lnTo>
                  <a:pt x="1891" y="1983"/>
                </a:lnTo>
                <a:lnTo>
                  <a:pt x="2025" y="1613"/>
                </a:lnTo>
                <a:lnTo>
                  <a:pt x="2080" y="1659"/>
                </a:lnTo>
                <a:moveTo>
                  <a:pt x="2495" y="2023"/>
                </a:moveTo>
                <a:cubicBezTo>
                  <a:pt x="2506" y="2049"/>
                  <a:pt x="2510" y="2073"/>
                  <a:pt x="2507" y="2096"/>
                </a:cubicBezTo>
                <a:cubicBezTo>
                  <a:pt x="2505" y="2118"/>
                  <a:pt x="2497" y="2140"/>
                  <a:pt x="2484" y="2162"/>
                </a:cubicBezTo>
                <a:cubicBezTo>
                  <a:pt x="2476" y="2177"/>
                  <a:pt x="2460" y="2199"/>
                  <a:pt x="2436" y="2227"/>
                </a:cubicBezTo>
                <a:lnTo>
                  <a:pt x="2229" y="2053"/>
                </a:lnTo>
                <a:cubicBezTo>
                  <a:pt x="2206" y="2082"/>
                  <a:pt x="2194" y="2111"/>
                  <a:pt x="2192" y="2139"/>
                </a:cubicBezTo>
                <a:cubicBezTo>
                  <a:pt x="2190" y="2167"/>
                  <a:pt x="2202" y="2192"/>
                  <a:pt x="2228" y="2214"/>
                </a:cubicBezTo>
                <a:cubicBezTo>
                  <a:pt x="2253" y="2235"/>
                  <a:pt x="2280" y="2244"/>
                  <a:pt x="2308" y="2240"/>
                </a:cubicBezTo>
                <a:cubicBezTo>
                  <a:pt x="2325" y="2238"/>
                  <a:pt x="2340" y="2232"/>
                  <a:pt x="2354" y="2222"/>
                </a:cubicBezTo>
                <a:lnTo>
                  <a:pt x="2401" y="2262"/>
                </a:lnTo>
                <a:cubicBezTo>
                  <a:pt x="2391" y="2271"/>
                  <a:pt x="2377" y="2279"/>
                  <a:pt x="2359" y="2286"/>
                </a:cubicBezTo>
                <a:cubicBezTo>
                  <a:pt x="2341" y="2293"/>
                  <a:pt x="2325" y="2297"/>
                  <a:pt x="2309" y="2297"/>
                </a:cubicBezTo>
                <a:cubicBezTo>
                  <a:pt x="2283" y="2299"/>
                  <a:pt x="2257" y="2294"/>
                  <a:pt x="2232" y="2281"/>
                </a:cubicBezTo>
                <a:cubicBezTo>
                  <a:pt x="2218" y="2274"/>
                  <a:pt x="2204" y="2264"/>
                  <a:pt x="2190" y="2252"/>
                </a:cubicBezTo>
                <a:cubicBezTo>
                  <a:pt x="2155" y="2223"/>
                  <a:pt x="2136" y="2185"/>
                  <a:pt x="2133" y="2139"/>
                </a:cubicBezTo>
                <a:cubicBezTo>
                  <a:pt x="2130" y="2092"/>
                  <a:pt x="2148" y="2046"/>
                  <a:pt x="2187" y="2000"/>
                </a:cubicBezTo>
                <a:cubicBezTo>
                  <a:pt x="2225" y="1955"/>
                  <a:pt x="2268" y="1929"/>
                  <a:pt x="2317" y="1921"/>
                </a:cubicBezTo>
                <a:cubicBezTo>
                  <a:pt x="2365" y="1914"/>
                  <a:pt x="2409" y="1927"/>
                  <a:pt x="2449" y="1960"/>
                </a:cubicBezTo>
                <a:cubicBezTo>
                  <a:pt x="2469" y="1977"/>
                  <a:pt x="2484" y="1998"/>
                  <a:pt x="2495" y="2023"/>
                </a:cubicBezTo>
                <a:moveTo>
                  <a:pt x="2419" y="2149"/>
                </a:moveTo>
                <a:cubicBezTo>
                  <a:pt x="2435" y="2127"/>
                  <a:pt x="2444" y="2106"/>
                  <a:pt x="2447" y="2088"/>
                </a:cubicBezTo>
                <a:cubicBezTo>
                  <a:pt x="2454" y="2054"/>
                  <a:pt x="2441" y="2025"/>
                  <a:pt x="2411" y="1999"/>
                </a:cubicBezTo>
                <a:cubicBezTo>
                  <a:pt x="2389" y="1981"/>
                  <a:pt x="2364" y="1973"/>
                  <a:pt x="2336" y="1976"/>
                </a:cubicBezTo>
                <a:cubicBezTo>
                  <a:pt x="2308" y="1980"/>
                  <a:pt x="2284" y="1993"/>
                  <a:pt x="2262" y="2016"/>
                </a:cubicBezTo>
                <a:lnTo>
                  <a:pt x="2419" y="214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0"/>
          <p:cNvSpPr/>
          <p:nvPr/>
        </p:nvSpPr>
        <p:spPr>
          <a:xfrm>
            <a:off x="7144613" y="1975679"/>
            <a:ext cx="404597" cy="278251"/>
          </a:xfrm>
          <a:custGeom>
            <a:rect b="b" l="l" r="r" t="t"/>
            <a:pathLst>
              <a:path extrusionOk="0" h="1136" w="1239">
                <a:moveTo>
                  <a:pt x="321" y="7"/>
                </a:moveTo>
                <a:cubicBezTo>
                  <a:pt x="346" y="0"/>
                  <a:pt x="374" y="11"/>
                  <a:pt x="406" y="38"/>
                </a:cubicBezTo>
                <a:cubicBezTo>
                  <a:pt x="409" y="40"/>
                  <a:pt x="412" y="43"/>
                  <a:pt x="415" y="46"/>
                </a:cubicBezTo>
                <a:cubicBezTo>
                  <a:pt x="418" y="49"/>
                  <a:pt x="421" y="52"/>
                  <a:pt x="425" y="56"/>
                </a:cubicBezTo>
                <a:lnTo>
                  <a:pt x="388" y="99"/>
                </a:lnTo>
                <a:cubicBezTo>
                  <a:pt x="384" y="95"/>
                  <a:pt x="380" y="91"/>
                  <a:pt x="378" y="89"/>
                </a:cubicBezTo>
                <a:cubicBezTo>
                  <a:pt x="376" y="87"/>
                  <a:pt x="374" y="86"/>
                  <a:pt x="372" y="84"/>
                </a:cubicBezTo>
                <a:cubicBezTo>
                  <a:pt x="358" y="72"/>
                  <a:pt x="346" y="68"/>
                  <a:pt x="337" y="73"/>
                </a:cubicBezTo>
                <a:cubicBezTo>
                  <a:pt x="328" y="79"/>
                  <a:pt x="310" y="96"/>
                  <a:pt x="284" y="127"/>
                </a:cubicBezTo>
                <a:lnTo>
                  <a:pt x="331" y="166"/>
                </a:lnTo>
                <a:lnTo>
                  <a:pt x="300" y="204"/>
                </a:lnTo>
                <a:lnTo>
                  <a:pt x="252" y="164"/>
                </a:lnTo>
                <a:lnTo>
                  <a:pt x="47" y="407"/>
                </a:lnTo>
                <a:lnTo>
                  <a:pt x="0" y="368"/>
                </a:lnTo>
                <a:lnTo>
                  <a:pt x="206" y="124"/>
                </a:lnTo>
                <a:lnTo>
                  <a:pt x="166" y="91"/>
                </a:lnTo>
                <a:lnTo>
                  <a:pt x="198" y="54"/>
                </a:lnTo>
                <a:lnTo>
                  <a:pt x="237" y="87"/>
                </a:lnTo>
                <a:lnTo>
                  <a:pt x="274" y="43"/>
                </a:lnTo>
                <a:cubicBezTo>
                  <a:pt x="292" y="24"/>
                  <a:pt x="307" y="12"/>
                  <a:pt x="321" y="7"/>
                </a:cubicBezTo>
                <a:moveTo>
                  <a:pt x="374" y="202"/>
                </a:moveTo>
                <a:lnTo>
                  <a:pt x="422" y="243"/>
                </a:lnTo>
                <a:lnTo>
                  <a:pt x="185" y="523"/>
                </a:lnTo>
                <a:lnTo>
                  <a:pt x="137" y="483"/>
                </a:lnTo>
                <a:lnTo>
                  <a:pt x="374" y="202"/>
                </a:lnTo>
                <a:moveTo>
                  <a:pt x="463" y="96"/>
                </a:moveTo>
                <a:lnTo>
                  <a:pt x="511" y="137"/>
                </a:lnTo>
                <a:lnTo>
                  <a:pt x="466" y="190"/>
                </a:lnTo>
                <a:lnTo>
                  <a:pt x="418" y="150"/>
                </a:lnTo>
                <a:lnTo>
                  <a:pt x="463" y="96"/>
                </a:lnTo>
                <a:moveTo>
                  <a:pt x="666" y="459"/>
                </a:moveTo>
                <a:cubicBezTo>
                  <a:pt x="677" y="484"/>
                  <a:pt x="681" y="509"/>
                  <a:pt x="678" y="532"/>
                </a:cubicBezTo>
                <a:cubicBezTo>
                  <a:pt x="676" y="554"/>
                  <a:pt x="668" y="576"/>
                  <a:pt x="655" y="598"/>
                </a:cubicBezTo>
                <a:cubicBezTo>
                  <a:pt x="647" y="613"/>
                  <a:pt x="631" y="635"/>
                  <a:pt x="607" y="663"/>
                </a:cubicBezTo>
                <a:lnTo>
                  <a:pt x="399" y="489"/>
                </a:lnTo>
                <a:cubicBezTo>
                  <a:pt x="376" y="518"/>
                  <a:pt x="363" y="547"/>
                  <a:pt x="361" y="575"/>
                </a:cubicBezTo>
                <a:cubicBezTo>
                  <a:pt x="359" y="603"/>
                  <a:pt x="372" y="628"/>
                  <a:pt x="398" y="650"/>
                </a:cubicBezTo>
                <a:cubicBezTo>
                  <a:pt x="423" y="671"/>
                  <a:pt x="450" y="680"/>
                  <a:pt x="478" y="676"/>
                </a:cubicBezTo>
                <a:cubicBezTo>
                  <a:pt x="495" y="673"/>
                  <a:pt x="510" y="667"/>
                  <a:pt x="524" y="658"/>
                </a:cubicBezTo>
                <a:lnTo>
                  <a:pt x="570" y="697"/>
                </a:lnTo>
                <a:cubicBezTo>
                  <a:pt x="560" y="707"/>
                  <a:pt x="547" y="715"/>
                  <a:pt x="529" y="722"/>
                </a:cubicBezTo>
                <a:cubicBezTo>
                  <a:pt x="511" y="728"/>
                  <a:pt x="495" y="732"/>
                  <a:pt x="479" y="733"/>
                </a:cubicBezTo>
                <a:cubicBezTo>
                  <a:pt x="453" y="735"/>
                  <a:pt x="427" y="729"/>
                  <a:pt x="402" y="716"/>
                </a:cubicBezTo>
                <a:cubicBezTo>
                  <a:pt x="388" y="710"/>
                  <a:pt x="374" y="700"/>
                  <a:pt x="360" y="688"/>
                </a:cubicBezTo>
                <a:cubicBezTo>
                  <a:pt x="324" y="658"/>
                  <a:pt x="306" y="620"/>
                  <a:pt x="303" y="574"/>
                </a:cubicBezTo>
                <a:cubicBezTo>
                  <a:pt x="300" y="528"/>
                  <a:pt x="318" y="482"/>
                  <a:pt x="357" y="436"/>
                </a:cubicBezTo>
                <a:cubicBezTo>
                  <a:pt x="395" y="391"/>
                  <a:pt x="438" y="365"/>
                  <a:pt x="487" y="357"/>
                </a:cubicBezTo>
                <a:cubicBezTo>
                  <a:pt x="535" y="349"/>
                  <a:pt x="579" y="362"/>
                  <a:pt x="620" y="396"/>
                </a:cubicBezTo>
                <a:cubicBezTo>
                  <a:pt x="640" y="413"/>
                  <a:pt x="655" y="434"/>
                  <a:pt x="666" y="459"/>
                </a:cubicBezTo>
                <a:moveTo>
                  <a:pt x="590" y="584"/>
                </a:moveTo>
                <a:cubicBezTo>
                  <a:pt x="605" y="562"/>
                  <a:pt x="615" y="542"/>
                  <a:pt x="618" y="524"/>
                </a:cubicBezTo>
                <a:cubicBezTo>
                  <a:pt x="624" y="490"/>
                  <a:pt x="612" y="460"/>
                  <a:pt x="581" y="435"/>
                </a:cubicBezTo>
                <a:cubicBezTo>
                  <a:pt x="559" y="416"/>
                  <a:pt x="534" y="409"/>
                  <a:pt x="506" y="412"/>
                </a:cubicBezTo>
                <a:cubicBezTo>
                  <a:pt x="478" y="415"/>
                  <a:pt x="454" y="429"/>
                  <a:pt x="432" y="452"/>
                </a:cubicBezTo>
                <a:lnTo>
                  <a:pt x="590" y="584"/>
                </a:lnTo>
                <a:moveTo>
                  <a:pt x="887" y="453"/>
                </a:moveTo>
                <a:lnTo>
                  <a:pt x="934" y="493"/>
                </a:lnTo>
                <a:lnTo>
                  <a:pt x="608" y="879"/>
                </a:lnTo>
                <a:lnTo>
                  <a:pt x="559" y="839"/>
                </a:lnTo>
                <a:lnTo>
                  <a:pt x="887" y="453"/>
                </a:lnTo>
                <a:moveTo>
                  <a:pt x="782" y="920"/>
                </a:moveTo>
                <a:cubicBezTo>
                  <a:pt x="777" y="951"/>
                  <a:pt x="789" y="979"/>
                  <a:pt x="818" y="1003"/>
                </a:cubicBezTo>
                <a:cubicBezTo>
                  <a:pt x="839" y="1021"/>
                  <a:pt x="865" y="1027"/>
                  <a:pt x="896" y="1020"/>
                </a:cubicBezTo>
                <a:cubicBezTo>
                  <a:pt x="926" y="1013"/>
                  <a:pt x="955" y="992"/>
                  <a:pt x="985" y="957"/>
                </a:cubicBezTo>
                <a:cubicBezTo>
                  <a:pt x="1015" y="921"/>
                  <a:pt x="1030" y="889"/>
                  <a:pt x="1030" y="859"/>
                </a:cubicBezTo>
                <a:cubicBezTo>
                  <a:pt x="1030" y="830"/>
                  <a:pt x="1019" y="806"/>
                  <a:pt x="998" y="788"/>
                </a:cubicBezTo>
                <a:cubicBezTo>
                  <a:pt x="974" y="768"/>
                  <a:pt x="947" y="761"/>
                  <a:pt x="917" y="766"/>
                </a:cubicBezTo>
                <a:cubicBezTo>
                  <a:pt x="886" y="772"/>
                  <a:pt x="856" y="793"/>
                  <a:pt x="826" y="828"/>
                </a:cubicBezTo>
                <a:cubicBezTo>
                  <a:pt x="801" y="858"/>
                  <a:pt x="786" y="889"/>
                  <a:pt x="782" y="920"/>
                </a:cubicBezTo>
                <a:moveTo>
                  <a:pt x="1066" y="799"/>
                </a:moveTo>
                <a:cubicBezTo>
                  <a:pt x="1070" y="811"/>
                  <a:pt x="1072" y="828"/>
                  <a:pt x="1072" y="851"/>
                </a:cubicBezTo>
                <a:lnTo>
                  <a:pt x="1192" y="708"/>
                </a:lnTo>
                <a:lnTo>
                  <a:pt x="1238" y="747"/>
                </a:lnTo>
                <a:lnTo>
                  <a:pt x="910" y="1135"/>
                </a:lnTo>
                <a:lnTo>
                  <a:pt x="867" y="1099"/>
                </a:lnTo>
                <a:lnTo>
                  <a:pt x="901" y="1059"/>
                </a:lnTo>
                <a:cubicBezTo>
                  <a:pt x="875" y="1067"/>
                  <a:pt x="851" y="1069"/>
                  <a:pt x="830" y="1064"/>
                </a:cubicBezTo>
                <a:cubicBezTo>
                  <a:pt x="808" y="1059"/>
                  <a:pt x="787" y="1048"/>
                  <a:pt x="768" y="1032"/>
                </a:cubicBezTo>
                <a:cubicBezTo>
                  <a:pt x="736" y="1005"/>
                  <a:pt x="720" y="969"/>
                  <a:pt x="720" y="923"/>
                </a:cubicBezTo>
                <a:cubicBezTo>
                  <a:pt x="719" y="877"/>
                  <a:pt x="737" y="833"/>
                  <a:pt x="774" y="789"/>
                </a:cubicBezTo>
                <a:cubicBezTo>
                  <a:pt x="809" y="748"/>
                  <a:pt x="849" y="721"/>
                  <a:pt x="896" y="708"/>
                </a:cubicBezTo>
                <a:cubicBezTo>
                  <a:pt x="942" y="696"/>
                  <a:pt x="985" y="706"/>
                  <a:pt x="1024" y="739"/>
                </a:cubicBezTo>
                <a:cubicBezTo>
                  <a:pt x="1045" y="757"/>
                  <a:pt x="1060" y="777"/>
                  <a:pt x="1066" y="7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0"/>
          <p:cNvSpPr/>
          <p:nvPr/>
        </p:nvSpPr>
        <p:spPr>
          <a:xfrm>
            <a:off x="1873424" y="2601498"/>
            <a:ext cx="371942" cy="52417"/>
          </a:xfrm>
          <a:custGeom>
            <a:rect b="b" l="l" r="r" t="t"/>
            <a:pathLst>
              <a:path extrusionOk="0" h="214" w="1139">
                <a:moveTo>
                  <a:pt x="927" y="0"/>
                </a:moveTo>
                <a:lnTo>
                  <a:pt x="1138" y="107"/>
                </a:lnTo>
                <a:lnTo>
                  <a:pt x="927" y="213"/>
                </a:lnTo>
                <a:lnTo>
                  <a:pt x="927" y="143"/>
                </a:lnTo>
                <a:lnTo>
                  <a:pt x="0" y="143"/>
                </a:lnTo>
                <a:lnTo>
                  <a:pt x="0" y="71"/>
                </a:lnTo>
                <a:lnTo>
                  <a:pt x="927" y="71"/>
                </a:lnTo>
                <a:lnTo>
                  <a:pt x="927" y="0"/>
                </a:lnTo>
              </a:path>
            </a:pathLst>
          </a:custGeom>
          <a:solidFill>
            <a:srgbClr val="A7A7A7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808" name="Google Shape;808;p50"/>
          <p:cNvCxnSpPr/>
          <p:nvPr/>
        </p:nvCxnSpPr>
        <p:spPr>
          <a:xfrm flipH="1" rot="10800000">
            <a:off x="3191058" y="2298508"/>
            <a:ext cx="552851" cy="311073"/>
          </a:xfrm>
          <a:prstGeom prst="straightConnector1">
            <a:avLst/>
          </a:prstGeom>
          <a:noFill/>
          <a:ln cap="flat" cmpd="sng" w="36700">
            <a:solidFill>
              <a:srgbClr val="0099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50"/>
          <p:cNvCxnSpPr/>
          <p:nvPr/>
        </p:nvCxnSpPr>
        <p:spPr>
          <a:xfrm rot="10800000">
            <a:off x="3743909" y="2367581"/>
            <a:ext cx="69229" cy="181500"/>
          </a:xfrm>
          <a:prstGeom prst="straightConnector1">
            <a:avLst/>
          </a:prstGeom>
          <a:noFill/>
          <a:ln cap="flat" cmpd="sng" w="36700">
            <a:solidFill>
              <a:srgbClr val="0099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0" name="Google Shape;810;p50"/>
          <p:cNvSpPr txBox="1"/>
          <p:nvPr/>
        </p:nvSpPr>
        <p:spPr>
          <a:xfrm>
            <a:off x="1716353" y="3659390"/>
            <a:ext cx="5786161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how many 3x3 convolutions we should use</a:t>
            </a: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 to recognize a 100x100px cat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0"/>
          <p:cNvSpPr txBox="1"/>
          <p:nvPr/>
        </p:nvSpPr>
        <p:spPr>
          <a:xfrm>
            <a:off x="875157" y="4514962"/>
            <a:ext cx="7189351" cy="294907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A: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 around 50... we need to increase receptive field faster!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1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Pooling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1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18" name="Google Shape;8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869" y="1307144"/>
            <a:ext cx="5100122" cy="238472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1"/>
          <p:cNvSpPr txBox="1"/>
          <p:nvPr/>
        </p:nvSpPr>
        <p:spPr>
          <a:xfrm>
            <a:off x="501909" y="4158283"/>
            <a:ext cx="82647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Intuition: What is the </a:t>
            </a:r>
            <a:r>
              <a:rPr lang="ru" sz="3700"/>
              <a:t>highest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cat</a:t>
            </a:r>
            <a:r>
              <a:rPr lang="ru" sz="3700"/>
              <a:t>ness</a:t>
            </a: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 over this area?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2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Pooling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2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52"/>
          <p:cNvSpPr txBox="1"/>
          <p:nvPr/>
        </p:nvSpPr>
        <p:spPr>
          <a:xfrm>
            <a:off x="468601" y="3410532"/>
            <a:ext cx="3263879" cy="1550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Popular types: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Max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Mean(average)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2"/>
          <p:cNvSpPr txBox="1"/>
          <p:nvPr/>
        </p:nvSpPr>
        <p:spPr>
          <a:xfrm>
            <a:off x="452600" y="1561977"/>
            <a:ext cx="6099976" cy="1922037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Motivation: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Reduce layer size by a factor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Make NN less sensitive to small image shifts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102" y="2270851"/>
            <a:ext cx="3921049" cy="2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3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53"/>
          <p:cNvSpPr txBox="1"/>
          <p:nvPr/>
        </p:nvSpPr>
        <p:spPr>
          <a:xfrm>
            <a:off x="651143" y="3554311"/>
            <a:ext cx="3354660" cy="23759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Image : 3 (RGB) x 100 px x 100 px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53"/>
          <p:cNvCxnSpPr/>
          <p:nvPr/>
        </p:nvCxnSpPr>
        <p:spPr>
          <a:xfrm>
            <a:off x="3475484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6381789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8" name="Google Shape;838;p53"/>
          <p:cNvSpPr txBox="1"/>
          <p:nvPr/>
        </p:nvSpPr>
        <p:spPr>
          <a:xfrm>
            <a:off x="4477017" y="3368648"/>
            <a:ext cx="1981839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Filters: 100x(3x5x5)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3"/>
          <p:cNvSpPr txBox="1"/>
          <p:nvPr/>
        </p:nvSpPr>
        <p:spPr>
          <a:xfrm>
            <a:off x="7924418" y="2291160"/>
            <a:ext cx="446069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?!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362" y="1982782"/>
            <a:ext cx="1685984" cy="10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60" y="1546546"/>
            <a:ext cx="2099724" cy="169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4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4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54"/>
          <p:cNvSpPr txBox="1"/>
          <p:nvPr/>
        </p:nvSpPr>
        <p:spPr>
          <a:xfrm>
            <a:off x="651143" y="3554311"/>
            <a:ext cx="3354660" cy="23759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Image : 3 (RGB) x 100 px x 100 px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Google Shape;849;p54"/>
          <p:cNvCxnSpPr/>
          <p:nvPr/>
        </p:nvCxnSpPr>
        <p:spPr>
          <a:xfrm>
            <a:off x="3475484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0" name="Google Shape;850;p54"/>
          <p:cNvCxnSpPr/>
          <p:nvPr/>
        </p:nvCxnSpPr>
        <p:spPr>
          <a:xfrm>
            <a:off x="6381789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1" name="Google Shape;851;p54"/>
          <p:cNvSpPr txBox="1"/>
          <p:nvPr/>
        </p:nvSpPr>
        <p:spPr>
          <a:xfrm>
            <a:off x="4477017" y="3368648"/>
            <a:ext cx="1981839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Filters: 100x(3x5x5)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4"/>
          <p:cNvSpPr txBox="1"/>
          <p:nvPr/>
        </p:nvSpPr>
        <p:spPr>
          <a:xfrm>
            <a:off x="7296459" y="2314185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100x96x96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362" y="1982782"/>
            <a:ext cx="1685984" cy="10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60" y="1546546"/>
            <a:ext cx="2099724" cy="16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4"/>
          <p:cNvSpPr txBox="1"/>
          <p:nvPr/>
        </p:nvSpPr>
        <p:spPr>
          <a:xfrm>
            <a:off x="7158981" y="2740869"/>
            <a:ext cx="1976288" cy="31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~10^6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4"/>
          <p:cNvSpPr txBox="1"/>
          <p:nvPr/>
        </p:nvSpPr>
        <p:spPr>
          <a:xfrm>
            <a:off x="2224793" y="4550478"/>
            <a:ext cx="5074279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Somewhat too many!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750" y="3139874"/>
            <a:ext cx="1542137" cy="15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320" y="2254175"/>
            <a:ext cx="2694700" cy="242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320" y="2254175"/>
            <a:ext cx="2694700" cy="242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Images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457172" y="1203631"/>
            <a:ext cx="8228763" cy="298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RGB image is a 3d array [HxWx3] or [3xHxW]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47650" lvl="2" marL="10795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Each pixel stores </a:t>
            </a: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ed, </a:t>
            </a: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reen &amp; </a:t>
            </a: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ru" sz="2000" u="none" cap="none" strike="noStrike">
                <a:latin typeface="Arial"/>
                <a:ea typeface="Arial"/>
                <a:cs typeface="Arial"/>
                <a:sym typeface="Arial"/>
              </a:rPr>
              <a:t>lue color values [0,255]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28"/>
          <p:cNvCxnSpPr/>
          <p:nvPr/>
        </p:nvCxnSpPr>
        <p:spPr>
          <a:xfrm>
            <a:off x="2438031" y="3832807"/>
            <a:ext cx="275609" cy="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2438031" y="3627058"/>
            <a:ext cx="275609" cy="0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8"/>
          <p:cNvCxnSpPr/>
          <p:nvPr/>
        </p:nvCxnSpPr>
        <p:spPr>
          <a:xfrm rot="10800000">
            <a:off x="2713640" y="3627058"/>
            <a:ext cx="0" cy="205749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8"/>
          <p:cNvCxnSpPr/>
          <p:nvPr/>
        </p:nvCxnSpPr>
        <p:spPr>
          <a:xfrm rot="10800000">
            <a:off x="2442276" y="3627058"/>
            <a:ext cx="0" cy="205749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8"/>
          <p:cNvCxnSpPr/>
          <p:nvPr/>
        </p:nvCxnSpPr>
        <p:spPr>
          <a:xfrm flipH="1" rot="10800000">
            <a:off x="2442276" y="2656120"/>
            <a:ext cx="3032028" cy="970939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8"/>
          <p:cNvCxnSpPr/>
          <p:nvPr/>
        </p:nvCxnSpPr>
        <p:spPr>
          <a:xfrm>
            <a:off x="2442276" y="3832807"/>
            <a:ext cx="3041171" cy="555032"/>
          </a:xfrm>
          <a:prstGeom prst="straightConnector1">
            <a:avLst/>
          </a:prstGeom>
          <a:noFill/>
          <a:ln cap="flat" cmpd="sng" w="18350">
            <a:solidFill>
              <a:srgbClr val="9999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7648" y="2649996"/>
            <a:ext cx="1542137" cy="15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545" y="2160118"/>
            <a:ext cx="1542137" cy="154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5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5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p55"/>
          <p:cNvSpPr txBox="1"/>
          <p:nvPr/>
        </p:nvSpPr>
        <p:spPr>
          <a:xfrm>
            <a:off x="651143" y="3554311"/>
            <a:ext cx="3354660" cy="23759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Image : 3 (RGB) x 100 px x 100 px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Google Shape;864;p55"/>
          <p:cNvCxnSpPr/>
          <p:nvPr/>
        </p:nvCxnSpPr>
        <p:spPr>
          <a:xfrm>
            <a:off x="3475484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5" name="Google Shape;865;p55"/>
          <p:cNvCxnSpPr/>
          <p:nvPr/>
        </p:nvCxnSpPr>
        <p:spPr>
          <a:xfrm>
            <a:off x="6381789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6" name="Google Shape;866;p55"/>
          <p:cNvSpPr txBox="1"/>
          <p:nvPr/>
        </p:nvSpPr>
        <p:spPr>
          <a:xfrm>
            <a:off x="4477017" y="3368648"/>
            <a:ext cx="1981839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Filters: 100x(3x5x5)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5"/>
          <p:cNvSpPr txBox="1"/>
          <p:nvPr/>
        </p:nvSpPr>
        <p:spPr>
          <a:xfrm>
            <a:off x="7296459" y="2314185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100x96x96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362" y="1982782"/>
            <a:ext cx="1685984" cy="10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60" y="1546546"/>
            <a:ext cx="2099724" cy="16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5"/>
          <p:cNvSpPr txBox="1"/>
          <p:nvPr/>
        </p:nvSpPr>
        <p:spPr>
          <a:xfrm>
            <a:off x="7158981" y="2740869"/>
            <a:ext cx="1976288" cy="31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~10^6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5"/>
          <p:cNvSpPr txBox="1"/>
          <p:nvPr/>
        </p:nvSpPr>
        <p:spPr>
          <a:xfrm>
            <a:off x="1255589" y="4175722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100x96x96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55"/>
          <p:cNvCxnSpPr/>
          <p:nvPr/>
        </p:nvCxnSpPr>
        <p:spPr>
          <a:xfrm>
            <a:off x="3475484" y="4387594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55"/>
          <p:cNvCxnSpPr/>
          <p:nvPr/>
        </p:nvCxnSpPr>
        <p:spPr>
          <a:xfrm>
            <a:off x="5761343" y="4387594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4" name="Google Shape;874;p55"/>
          <p:cNvSpPr txBox="1"/>
          <p:nvPr/>
        </p:nvSpPr>
        <p:spPr>
          <a:xfrm>
            <a:off x="4194877" y="4078971"/>
            <a:ext cx="1838810" cy="620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pool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3x4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5"/>
          <p:cNvSpPr txBox="1"/>
          <p:nvPr/>
        </p:nvSpPr>
        <p:spPr>
          <a:xfrm>
            <a:off x="6807286" y="4175722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???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6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56"/>
          <p:cNvSpPr txBox="1"/>
          <p:nvPr/>
        </p:nvSpPr>
        <p:spPr>
          <a:xfrm>
            <a:off x="651143" y="3554311"/>
            <a:ext cx="3354660" cy="23759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Image : 3 (RGB) x 100 px x 100 px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56"/>
          <p:cNvCxnSpPr/>
          <p:nvPr/>
        </p:nvCxnSpPr>
        <p:spPr>
          <a:xfrm>
            <a:off x="3475484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4" name="Google Shape;884;p56"/>
          <p:cNvCxnSpPr/>
          <p:nvPr/>
        </p:nvCxnSpPr>
        <p:spPr>
          <a:xfrm>
            <a:off x="6381789" y="2526057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5" name="Google Shape;885;p56"/>
          <p:cNvSpPr txBox="1"/>
          <p:nvPr/>
        </p:nvSpPr>
        <p:spPr>
          <a:xfrm>
            <a:off x="4477017" y="3368648"/>
            <a:ext cx="1981839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Filters: 100x(3x5x5)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6"/>
          <p:cNvSpPr txBox="1"/>
          <p:nvPr/>
        </p:nvSpPr>
        <p:spPr>
          <a:xfrm>
            <a:off x="7296459" y="2314185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100x96x96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362" y="1982782"/>
            <a:ext cx="1685984" cy="108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760" y="1546546"/>
            <a:ext cx="2099724" cy="16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6"/>
          <p:cNvSpPr txBox="1"/>
          <p:nvPr/>
        </p:nvSpPr>
        <p:spPr>
          <a:xfrm>
            <a:off x="7158981" y="2740869"/>
            <a:ext cx="1976288" cy="31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~10^6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6"/>
          <p:cNvSpPr txBox="1"/>
          <p:nvPr/>
        </p:nvSpPr>
        <p:spPr>
          <a:xfrm>
            <a:off x="1255589" y="4175722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100x96x96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Google Shape;891;p56"/>
          <p:cNvCxnSpPr/>
          <p:nvPr/>
        </p:nvCxnSpPr>
        <p:spPr>
          <a:xfrm>
            <a:off x="3475484" y="4387594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2" name="Google Shape;892;p56"/>
          <p:cNvCxnSpPr/>
          <p:nvPr/>
        </p:nvCxnSpPr>
        <p:spPr>
          <a:xfrm>
            <a:off x="5761343" y="4387594"/>
            <a:ext cx="8209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3" name="Google Shape;893;p56"/>
          <p:cNvSpPr txBox="1"/>
          <p:nvPr/>
        </p:nvSpPr>
        <p:spPr>
          <a:xfrm>
            <a:off x="4194877" y="4078971"/>
            <a:ext cx="1838810" cy="620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pool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3x4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6"/>
          <p:cNvSpPr txBox="1"/>
          <p:nvPr/>
        </p:nvSpPr>
        <p:spPr>
          <a:xfrm>
            <a:off x="6807286" y="4175722"/>
            <a:ext cx="183881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100x32x32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6"/>
          <p:cNvSpPr txBox="1"/>
          <p:nvPr/>
        </p:nvSpPr>
        <p:spPr>
          <a:xfrm>
            <a:off x="6832430" y="4602406"/>
            <a:ext cx="1976288" cy="31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~10^5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12" y="559931"/>
            <a:ext cx="3894532" cy="403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8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Convolutional NNs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8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07" name="Google Shape;9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1578877"/>
            <a:ext cx="8797289" cy="200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9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Convolutional NNs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9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14" name="Google Shape;9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1578877"/>
            <a:ext cx="8797289" cy="2003112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9"/>
          <p:cNvSpPr txBox="1"/>
          <p:nvPr/>
        </p:nvSpPr>
        <p:spPr>
          <a:xfrm>
            <a:off x="940467" y="1477473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32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9"/>
          <p:cNvSpPr txBox="1"/>
          <p:nvPr/>
        </p:nvSpPr>
        <p:spPr>
          <a:xfrm>
            <a:off x="2555263" y="137949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9"/>
          <p:cNvSpPr txBox="1"/>
          <p:nvPr/>
        </p:nvSpPr>
        <p:spPr>
          <a:xfrm>
            <a:off x="255036" y="3440905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3x100x100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9"/>
          <p:cNvSpPr txBox="1"/>
          <p:nvPr/>
        </p:nvSpPr>
        <p:spPr>
          <a:xfrm>
            <a:off x="3585859" y="150196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64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9"/>
          <p:cNvSpPr txBox="1"/>
          <p:nvPr/>
        </p:nvSpPr>
        <p:spPr>
          <a:xfrm>
            <a:off x="4612862" y="1403991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9"/>
          <p:cNvSpPr txBox="1"/>
          <p:nvPr/>
        </p:nvSpPr>
        <p:spPr>
          <a:xfrm>
            <a:off x="6127406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9"/>
          <p:cNvSpPr txBox="1"/>
          <p:nvPr/>
        </p:nvSpPr>
        <p:spPr>
          <a:xfrm>
            <a:off x="6943784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9"/>
          <p:cNvSpPr txBox="1"/>
          <p:nvPr/>
        </p:nvSpPr>
        <p:spPr>
          <a:xfrm>
            <a:off x="7988748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9"/>
          <p:cNvSpPr txBox="1"/>
          <p:nvPr/>
        </p:nvSpPr>
        <p:spPr>
          <a:xfrm>
            <a:off x="2239488" y="3608443"/>
            <a:ext cx="6552576" cy="1306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Quiz: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1) What is the output shape 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after second pooling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0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Convolutional NNs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0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30" name="Google Shape;9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1578877"/>
            <a:ext cx="8797289" cy="2003112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0"/>
          <p:cNvSpPr txBox="1"/>
          <p:nvPr/>
        </p:nvSpPr>
        <p:spPr>
          <a:xfrm>
            <a:off x="940467" y="1477473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32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0"/>
          <p:cNvSpPr txBox="1"/>
          <p:nvPr/>
        </p:nvSpPr>
        <p:spPr>
          <a:xfrm>
            <a:off x="2555263" y="137949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0"/>
          <p:cNvSpPr txBox="1"/>
          <p:nvPr/>
        </p:nvSpPr>
        <p:spPr>
          <a:xfrm>
            <a:off x="255036" y="3440905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3x100x100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0"/>
          <p:cNvSpPr txBox="1"/>
          <p:nvPr/>
        </p:nvSpPr>
        <p:spPr>
          <a:xfrm>
            <a:off x="3585859" y="150196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64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0"/>
          <p:cNvSpPr txBox="1"/>
          <p:nvPr/>
        </p:nvSpPr>
        <p:spPr>
          <a:xfrm>
            <a:off x="4612862" y="1403991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0"/>
          <p:cNvSpPr txBox="1"/>
          <p:nvPr/>
        </p:nvSpPr>
        <p:spPr>
          <a:xfrm>
            <a:off x="6127406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0"/>
          <p:cNvSpPr txBox="1"/>
          <p:nvPr/>
        </p:nvSpPr>
        <p:spPr>
          <a:xfrm>
            <a:off x="6943784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0"/>
          <p:cNvSpPr txBox="1"/>
          <p:nvPr/>
        </p:nvSpPr>
        <p:spPr>
          <a:xfrm>
            <a:off x="7988748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0"/>
          <p:cNvSpPr txBox="1"/>
          <p:nvPr/>
        </p:nvSpPr>
        <p:spPr>
          <a:xfrm>
            <a:off x="2239488" y="3608443"/>
            <a:ext cx="6552576" cy="1306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Quiz: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2) How many image pixels does 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one cell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after 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second convolution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 depend on?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1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Convolutional NNs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1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46" name="Google Shape;9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1578877"/>
            <a:ext cx="8797289" cy="2003112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61"/>
          <p:cNvSpPr txBox="1"/>
          <p:nvPr/>
        </p:nvSpPr>
        <p:spPr>
          <a:xfrm>
            <a:off x="940467" y="1477473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32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1"/>
          <p:cNvSpPr txBox="1"/>
          <p:nvPr/>
        </p:nvSpPr>
        <p:spPr>
          <a:xfrm>
            <a:off x="2555263" y="137949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1"/>
          <p:cNvSpPr txBox="1"/>
          <p:nvPr/>
        </p:nvSpPr>
        <p:spPr>
          <a:xfrm>
            <a:off x="255036" y="3440905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3x100x100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1"/>
          <p:cNvSpPr txBox="1"/>
          <p:nvPr/>
        </p:nvSpPr>
        <p:spPr>
          <a:xfrm>
            <a:off x="3585859" y="150196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64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1"/>
          <p:cNvSpPr txBox="1"/>
          <p:nvPr/>
        </p:nvSpPr>
        <p:spPr>
          <a:xfrm>
            <a:off x="4612862" y="1403991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1"/>
          <p:cNvSpPr txBox="1"/>
          <p:nvPr/>
        </p:nvSpPr>
        <p:spPr>
          <a:xfrm>
            <a:off x="6127406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1"/>
          <p:cNvSpPr txBox="1"/>
          <p:nvPr/>
        </p:nvSpPr>
        <p:spPr>
          <a:xfrm>
            <a:off x="6943784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1"/>
          <p:cNvSpPr txBox="1"/>
          <p:nvPr/>
        </p:nvSpPr>
        <p:spPr>
          <a:xfrm>
            <a:off x="7988748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1"/>
          <p:cNvSpPr txBox="1"/>
          <p:nvPr/>
        </p:nvSpPr>
        <p:spPr>
          <a:xfrm>
            <a:off x="2239488" y="3608443"/>
            <a:ext cx="6552576" cy="1306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Quiz: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3) Which layer is hardest to compute?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4) Which layer has most independent parameters?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Convolutional NNs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2"/>
          <p:cNvSpPr/>
          <p:nvPr/>
        </p:nvSpPr>
        <p:spPr>
          <a:xfrm>
            <a:off x="3864407" y="1331489"/>
            <a:ext cx="1193871" cy="68338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62" name="Google Shape;96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1578877"/>
            <a:ext cx="8797289" cy="200311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62"/>
          <p:cNvSpPr txBox="1"/>
          <p:nvPr/>
        </p:nvSpPr>
        <p:spPr>
          <a:xfrm>
            <a:off x="940467" y="1477473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32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2"/>
          <p:cNvSpPr txBox="1"/>
          <p:nvPr/>
        </p:nvSpPr>
        <p:spPr>
          <a:xfrm>
            <a:off x="2555263" y="137949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2"/>
          <p:cNvSpPr txBox="1"/>
          <p:nvPr/>
        </p:nvSpPr>
        <p:spPr>
          <a:xfrm>
            <a:off x="255036" y="3440905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3x100x100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2"/>
          <p:cNvSpPr txBox="1"/>
          <p:nvPr/>
        </p:nvSpPr>
        <p:spPr>
          <a:xfrm>
            <a:off x="3585859" y="1501967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64 filters 5x5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2"/>
          <p:cNvSpPr txBox="1"/>
          <p:nvPr/>
        </p:nvSpPr>
        <p:spPr>
          <a:xfrm>
            <a:off x="4612862" y="1403991"/>
            <a:ext cx="1582140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3x3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2"/>
          <p:cNvSpPr txBox="1"/>
          <p:nvPr/>
        </p:nvSpPr>
        <p:spPr>
          <a:xfrm>
            <a:off x="6127406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2"/>
          <p:cNvSpPr txBox="1"/>
          <p:nvPr/>
        </p:nvSpPr>
        <p:spPr>
          <a:xfrm>
            <a:off x="6943784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512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2"/>
          <p:cNvSpPr txBox="1"/>
          <p:nvPr/>
        </p:nvSpPr>
        <p:spPr>
          <a:xfrm>
            <a:off x="7988748" y="1573244"/>
            <a:ext cx="508114" cy="174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2"/>
          <p:cNvSpPr txBox="1"/>
          <p:nvPr/>
        </p:nvSpPr>
        <p:spPr>
          <a:xfrm>
            <a:off x="2239488" y="3608443"/>
            <a:ext cx="6552576" cy="1306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Quiz: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3) Which layer is hardest to compute?: 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first conv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4) Which layer has most independent parameters?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first dense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3"/>
          <p:cNvSpPr txBox="1"/>
          <p:nvPr/>
        </p:nvSpPr>
        <p:spPr>
          <a:xfrm>
            <a:off x="1538056" y="260125"/>
            <a:ext cx="6469632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large networks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3"/>
          <p:cNvSpPr txBox="1"/>
          <p:nvPr/>
        </p:nvSpPr>
        <p:spPr>
          <a:xfrm>
            <a:off x="912384" y="1244291"/>
            <a:ext cx="7110652" cy="301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you sign for if you stack 1000 layers: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MemoryError(0x...)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Activations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Activations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4"/>
          <p:cNvSpPr txBox="1"/>
          <p:nvPr/>
        </p:nvSpPr>
        <p:spPr>
          <a:xfrm>
            <a:off x="1538056" y="260125"/>
            <a:ext cx="6469632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large networks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4"/>
          <p:cNvSpPr txBox="1"/>
          <p:nvPr/>
        </p:nvSpPr>
        <p:spPr>
          <a:xfrm>
            <a:off x="912384" y="1244291"/>
            <a:ext cx="7110652" cy="301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you sign for if you stack 1000 layers: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MemoryError(0x...)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Activations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Activations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4"/>
          <p:cNvSpPr txBox="1"/>
          <p:nvPr/>
        </p:nvSpPr>
        <p:spPr>
          <a:xfrm>
            <a:off x="4863653" y="3497241"/>
            <a:ext cx="2790380" cy="294907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How do we fix these?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39" y="1328305"/>
            <a:ext cx="3026476" cy="2726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9"/>
          <p:cNvCxnSpPr/>
          <p:nvPr/>
        </p:nvCxnSpPr>
        <p:spPr>
          <a:xfrm>
            <a:off x="3747501" y="2686492"/>
            <a:ext cx="182476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" name="Google Shape;155;p29"/>
          <p:cNvSpPr txBox="1"/>
          <p:nvPr/>
        </p:nvSpPr>
        <p:spPr>
          <a:xfrm>
            <a:off x="5804121" y="2508421"/>
            <a:ext cx="3040845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“Dog”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5"/>
          <p:cNvSpPr txBox="1"/>
          <p:nvPr/>
        </p:nvSpPr>
        <p:spPr>
          <a:xfrm>
            <a:off x="1538056" y="260125"/>
            <a:ext cx="6469632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large networks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912384" y="1244291"/>
            <a:ext cx="7110652" cy="301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you sign for if you stack 1000 layers: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MemoryError(0x...)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Gradients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Activations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Activations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 txBox="1"/>
          <p:nvPr/>
        </p:nvSpPr>
        <p:spPr>
          <a:xfrm>
            <a:off x="5190204" y="3399265"/>
            <a:ext cx="2590204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Batch normalization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or similar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5"/>
          <p:cNvSpPr/>
          <p:nvPr/>
        </p:nvSpPr>
        <p:spPr>
          <a:xfrm>
            <a:off x="4526652" y="3359585"/>
            <a:ext cx="497664" cy="622145"/>
          </a:xfrm>
          <a:custGeom>
            <a:rect b="b" l="l" r="r" t="t"/>
            <a:pathLst>
              <a:path extrusionOk="0" h="2542" w="1525">
                <a:moveTo>
                  <a:pt x="0" y="0"/>
                </a:moveTo>
                <a:cubicBezTo>
                  <a:pt x="381" y="0"/>
                  <a:pt x="762" y="105"/>
                  <a:pt x="762" y="211"/>
                </a:cubicBezTo>
                <a:lnTo>
                  <a:pt x="762" y="1058"/>
                </a:lnTo>
                <a:cubicBezTo>
                  <a:pt x="762" y="1164"/>
                  <a:pt x="1143" y="1270"/>
                  <a:pt x="1524" y="1270"/>
                </a:cubicBezTo>
                <a:cubicBezTo>
                  <a:pt x="1143" y="1270"/>
                  <a:pt x="762" y="1376"/>
                  <a:pt x="762" y="1482"/>
                </a:cubicBezTo>
                <a:lnTo>
                  <a:pt x="762" y="2329"/>
                </a:lnTo>
                <a:cubicBezTo>
                  <a:pt x="762" y="2435"/>
                  <a:pt x="381" y="2541"/>
                  <a:pt x="0" y="2541"/>
                </a:cubicBezTo>
              </a:path>
            </a:pathLst>
          </a:custGeom>
          <a:noFill/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6"/>
          <p:cNvSpPr txBox="1"/>
          <p:nvPr/>
        </p:nvSpPr>
        <p:spPr>
          <a:xfrm>
            <a:off x="1538056" y="260125"/>
            <a:ext cx="6469632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large networks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6"/>
          <p:cNvSpPr txBox="1"/>
          <p:nvPr/>
        </p:nvSpPr>
        <p:spPr>
          <a:xfrm>
            <a:off x="912384" y="1244291"/>
            <a:ext cx="7110652" cy="301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What you sign for if you stack 1000 layers: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MemoryError(0x...)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Gradients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Gradients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Activations can vanish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Activations can explode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6"/>
          <p:cNvSpPr txBox="1"/>
          <p:nvPr/>
        </p:nvSpPr>
        <p:spPr>
          <a:xfrm>
            <a:off x="5190204" y="3399265"/>
            <a:ext cx="2590204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Batch normalization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or similar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6"/>
          <p:cNvSpPr/>
          <p:nvPr/>
        </p:nvSpPr>
        <p:spPr>
          <a:xfrm>
            <a:off x="4526652" y="3359585"/>
            <a:ext cx="497664" cy="622145"/>
          </a:xfrm>
          <a:custGeom>
            <a:rect b="b" l="l" r="r" t="t"/>
            <a:pathLst>
              <a:path extrusionOk="0" h="2542" w="1525">
                <a:moveTo>
                  <a:pt x="0" y="0"/>
                </a:moveTo>
                <a:cubicBezTo>
                  <a:pt x="381" y="0"/>
                  <a:pt x="762" y="105"/>
                  <a:pt x="762" y="211"/>
                </a:cubicBezTo>
                <a:lnTo>
                  <a:pt x="762" y="1058"/>
                </a:lnTo>
                <a:cubicBezTo>
                  <a:pt x="762" y="1164"/>
                  <a:pt x="1143" y="1270"/>
                  <a:pt x="1524" y="1270"/>
                </a:cubicBezTo>
                <a:cubicBezTo>
                  <a:pt x="1143" y="1270"/>
                  <a:pt x="762" y="1376"/>
                  <a:pt x="762" y="1482"/>
                </a:cubicBezTo>
                <a:lnTo>
                  <a:pt x="762" y="2329"/>
                </a:lnTo>
                <a:cubicBezTo>
                  <a:pt x="762" y="2435"/>
                  <a:pt x="381" y="2541"/>
                  <a:pt x="0" y="2541"/>
                </a:cubicBezTo>
              </a:path>
            </a:pathLst>
          </a:custGeom>
          <a:noFill/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6"/>
          <p:cNvSpPr/>
          <p:nvPr/>
        </p:nvSpPr>
        <p:spPr>
          <a:xfrm>
            <a:off x="4526979" y="2404567"/>
            <a:ext cx="497664" cy="622145"/>
          </a:xfrm>
          <a:custGeom>
            <a:rect b="b" l="l" r="r" t="t"/>
            <a:pathLst>
              <a:path extrusionOk="0" h="2542" w="1525">
                <a:moveTo>
                  <a:pt x="0" y="0"/>
                </a:moveTo>
                <a:cubicBezTo>
                  <a:pt x="381" y="0"/>
                  <a:pt x="762" y="105"/>
                  <a:pt x="762" y="211"/>
                </a:cubicBezTo>
                <a:lnTo>
                  <a:pt x="762" y="1058"/>
                </a:lnTo>
                <a:cubicBezTo>
                  <a:pt x="762" y="1164"/>
                  <a:pt x="1143" y="1270"/>
                  <a:pt x="1524" y="1270"/>
                </a:cubicBezTo>
                <a:cubicBezTo>
                  <a:pt x="1143" y="1270"/>
                  <a:pt x="762" y="1376"/>
                  <a:pt x="762" y="1482"/>
                </a:cubicBezTo>
                <a:lnTo>
                  <a:pt x="762" y="2329"/>
                </a:lnTo>
                <a:cubicBezTo>
                  <a:pt x="762" y="2435"/>
                  <a:pt x="381" y="2541"/>
                  <a:pt x="0" y="2541"/>
                </a:cubicBezTo>
              </a:path>
            </a:pathLst>
          </a:custGeom>
          <a:noFill/>
          <a:ln cap="flat" cmpd="sng" w="36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6"/>
          <p:cNvSpPr txBox="1"/>
          <p:nvPr/>
        </p:nvSpPr>
        <p:spPr>
          <a:xfrm>
            <a:off x="5516748" y="2542225"/>
            <a:ext cx="1868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In a few days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7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7"/>
          <p:cNvSpPr txBox="1"/>
          <p:nvPr/>
        </p:nvSpPr>
        <p:spPr>
          <a:xfrm>
            <a:off x="21750" y="3163150"/>
            <a:ext cx="51021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Idea: we can get N times more data by tweaking images.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If you rotate cat image by 15°, it's still a cat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3556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991" y="1115453"/>
            <a:ext cx="5035213" cy="180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7"/>
          <p:cNvSpPr txBox="1"/>
          <p:nvPr/>
        </p:nvSpPr>
        <p:spPr>
          <a:xfrm>
            <a:off x="4572001" y="3138900"/>
            <a:ext cx="4641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7"/>
          <p:cNvSpPr txBox="1"/>
          <p:nvPr/>
        </p:nvSpPr>
        <p:spPr>
          <a:xfrm>
            <a:off x="5096443" y="3163150"/>
            <a:ext cx="51021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ru" sz="2700">
                <a:solidFill>
                  <a:schemeClr val="dk1"/>
                </a:solidFill>
              </a:rPr>
              <a:t>Rotate, crop, zoom, flip horizontally, add noise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7"/>
          <p:cNvSpPr txBox="1"/>
          <p:nvPr/>
        </p:nvSpPr>
        <p:spPr>
          <a:xfrm>
            <a:off x="4977228" y="4047686"/>
            <a:ext cx="49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ru" sz="2700">
                <a:solidFill>
                  <a:schemeClr val="dk1"/>
                </a:solidFill>
              </a:rPr>
              <a:t>Sound data: apply</a:t>
            </a:r>
            <a:br>
              <a:rPr lang="ru" sz="2700">
                <a:solidFill>
                  <a:schemeClr val="dk1"/>
                </a:solidFill>
              </a:rPr>
            </a:br>
            <a:r>
              <a:rPr lang="ru" sz="2700">
                <a:solidFill>
                  <a:schemeClr val="dk1"/>
                </a:solidFill>
              </a:rPr>
              <a:t>background noises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8"/>
          <p:cNvSpPr txBox="1"/>
          <p:nvPr/>
        </p:nvSpPr>
        <p:spPr>
          <a:xfrm>
            <a:off x="462723" y="1947266"/>
            <a:ext cx="8228763" cy="131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Other CV applications</a:t>
            </a:r>
            <a:br>
              <a:rPr lang="ru" sz="1500"/>
            </a:b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Real computer vision starts when </a:t>
            </a: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image classification is no longer enough.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5296" y="2737440"/>
            <a:ext cx="5315600" cy="242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9"/>
          <p:cNvSpPr txBox="1"/>
          <p:nvPr/>
        </p:nvSpPr>
        <p:spPr>
          <a:xfrm>
            <a:off x="1653655" y="311073"/>
            <a:ext cx="6137856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Bounding box regression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9"/>
          <p:cNvSpPr txBox="1"/>
          <p:nvPr/>
        </p:nvSpPr>
        <p:spPr>
          <a:xfrm>
            <a:off x="331776" y="1248210"/>
            <a:ext cx="3649536" cy="3169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 object bounding box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(x0,y0,w,h)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or several bounding boxes for multiple objects.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Applications examples: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Face detection @ cameras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Surveillance cameras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Self-driving cars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8429" y="1090959"/>
            <a:ext cx="3288044" cy="147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0"/>
          <p:cNvSpPr txBox="1"/>
          <p:nvPr/>
        </p:nvSpPr>
        <p:spPr>
          <a:xfrm>
            <a:off x="1653655" y="311073"/>
            <a:ext cx="6137856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0"/>
          <p:cNvSpPr txBox="1"/>
          <p:nvPr/>
        </p:nvSpPr>
        <p:spPr>
          <a:xfrm>
            <a:off x="331776" y="1140436"/>
            <a:ext cx="3649536" cy="3169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Predict class for each pixel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(fully-convolutional networks)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Applications examples: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Moar surveillance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Brain scan labeling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Map labeling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200" y="1181586"/>
            <a:ext cx="4644864" cy="180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1438" y="3484014"/>
            <a:ext cx="2585577" cy="103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1"/>
          <p:cNvSpPr txBox="1"/>
          <p:nvPr/>
        </p:nvSpPr>
        <p:spPr>
          <a:xfrm>
            <a:off x="663552" y="311073"/>
            <a:ext cx="8211456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Image generation/transformation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1"/>
          <p:cNvSpPr txBox="1"/>
          <p:nvPr/>
        </p:nvSpPr>
        <p:spPr>
          <a:xfrm>
            <a:off x="165888" y="1097327"/>
            <a:ext cx="3898368" cy="377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Generation: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Given a set of reference images, learn to generate new images, resembling those you were given.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1" lang="ru" sz="2000" strike="noStrike">
                <a:latin typeface="Arial"/>
                <a:ea typeface="Arial"/>
                <a:cs typeface="Arial"/>
                <a:sym typeface="Arial"/>
              </a:rPr>
              <a:t>Transformation: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Given a set of reference images, learn to convert other images into ones resembling the reference set.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Google Shape;10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594" y="1649910"/>
            <a:ext cx="3172942" cy="24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1"/>
          <p:cNvSpPr txBox="1"/>
          <p:nvPr/>
        </p:nvSpPr>
        <p:spPr>
          <a:xfrm>
            <a:off x="5416178" y="4210503"/>
            <a:ext cx="2571264" cy="4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   </a:t>
            </a: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Neural Doodle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(D. Ulyanov et al.)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2"/>
          <p:cNvSpPr txBox="1"/>
          <p:nvPr/>
        </p:nvSpPr>
        <p:spPr>
          <a:xfrm>
            <a:off x="4172018" y="120510"/>
            <a:ext cx="4478976" cy="4341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84150" lvl="0" marL="1778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Char char="●"/>
            </a:pPr>
            <a:br>
              <a:rPr lang="ru" sz="1500"/>
            </a:br>
            <a:br>
              <a:rPr lang="ru" sz="1500"/>
            </a:b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Fine-tuning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Adversarial Networks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Variational Autoencoders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Knowledge transfer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Domain adaptation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Online learning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Explaining predictions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Soft targets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Scene reconstruction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3D object retrieval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Classifier optimization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2"/>
          <p:cNvSpPr txBox="1"/>
          <p:nvPr/>
        </p:nvSpPr>
        <p:spPr>
          <a:xfrm>
            <a:off x="20224" y="1058125"/>
            <a:ext cx="44067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tagging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captioning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retrieval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encoding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morphing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encoding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Image upscaling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Object tracking on video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Video processing</a:t>
            </a:r>
            <a:br>
              <a:rPr lang="ru" sz="1500"/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Video interpolation</a:t>
            </a:r>
            <a:br>
              <a:rPr b="0" lang="ru" sz="2700" strike="noStrike">
                <a:latin typeface="Arial"/>
                <a:ea typeface="Arial"/>
                <a:cs typeface="Arial"/>
                <a:sym typeface="Arial"/>
              </a:rPr>
            </a:b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3D point clou</a:t>
            </a:r>
            <a:r>
              <a:rPr lang="ru" sz="2700"/>
              <a:t>ds</a:t>
            </a:r>
            <a:br>
              <a:rPr lang="ru" sz="1500"/>
            </a:b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3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Nuff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3"/>
          <p:cNvSpPr txBox="1"/>
          <p:nvPr/>
        </p:nvSpPr>
        <p:spPr>
          <a:xfrm>
            <a:off x="82944" y="1567120"/>
            <a:ext cx="9022283" cy="1612189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strike="noStrike">
                <a:latin typeface="Arial"/>
                <a:ea typeface="Arial"/>
                <a:cs typeface="Arial"/>
                <a:sym typeface="Arial"/>
              </a:rPr>
              <a:t>Let's train some CNNs!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9060" y="2161098"/>
            <a:ext cx="3304473" cy="288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439" y="1328305"/>
            <a:ext cx="3026476" cy="2726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0"/>
          <p:cNvCxnSpPr/>
          <p:nvPr/>
        </p:nvCxnSpPr>
        <p:spPr>
          <a:xfrm>
            <a:off x="3747501" y="2686492"/>
            <a:ext cx="182476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p30"/>
          <p:cNvSpPr txBox="1"/>
          <p:nvPr/>
        </p:nvSpPr>
        <p:spPr>
          <a:xfrm>
            <a:off x="5792038" y="2505727"/>
            <a:ext cx="3040845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“Dog”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5820122" y="3444334"/>
            <a:ext cx="3040845" cy="620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&lt;a particular kind of dog&gt;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5895555" y="4363100"/>
            <a:ext cx="3040845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“Animal sadism”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252149" y="1783892"/>
            <a:ext cx="2293369" cy="426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“Dog tongue”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6268803" y="1248945"/>
            <a:ext cx="2323412" cy="310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700" strike="noStrike">
                <a:latin typeface="Arial"/>
                <a:ea typeface="Arial"/>
                <a:cs typeface="Arial"/>
                <a:sym typeface="Arial"/>
              </a:rPr>
              <a:t>“Gray wall”</a:t>
            </a:r>
            <a:endParaRPr b="0" sz="2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113" y="1943837"/>
            <a:ext cx="4440991" cy="192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Classical approach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6267568" y="2636280"/>
            <a:ext cx="3040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“Dog”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31"/>
          <p:cNvCxnSpPr/>
          <p:nvPr/>
        </p:nvCxnSpPr>
        <p:spPr>
          <a:xfrm>
            <a:off x="6402433" y="2905223"/>
            <a:ext cx="581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623" y="2050385"/>
            <a:ext cx="2099724" cy="169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720598" y="4697687"/>
            <a:ext cx="5750893" cy="2339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latin typeface="Arial"/>
                <a:ea typeface="Arial"/>
                <a:cs typeface="Arial"/>
                <a:sym typeface="Arial"/>
              </a:rPr>
              <a:t>Guess what we're going to do now?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407" y="1790750"/>
            <a:ext cx="5126085" cy="2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NN approach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6115182" y="2628931"/>
            <a:ext cx="3040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P(Dog)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623" y="2050385"/>
            <a:ext cx="2099724" cy="169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images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3450666" y="1994294"/>
            <a:ext cx="2744010" cy="702730"/>
          </a:xfrm>
          <a:custGeom>
            <a:rect b="b" l="l" r="r" t="t"/>
            <a:pathLst>
              <a:path extrusionOk="0" h="2869" w="8403">
                <a:moveTo>
                  <a:pt x="0" y="0"/>
                </a:moveTo>
                <a:lnTo>
                  <a:pt x="8402" y="0"/>
                </a:lnTo>
                <a:lnTo>
                  <a:pt x="8402" y="2868"/>
                </a:lnTo>
                <a:lnTo>
                  <a:pt x="0" y="2868"/>
                </a:lnTo>
                <a:lnTo>
                  <a:pt x="0" y="0"/>
                </a:lnTo>
              </a:path>
            </a:pathLst>
          </a:custGeom>
          <a:noFill/>
          <a:ln cap="flat" cmpd="sng" w="252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3"/>
          <p:cNvSpPr txBox="1"/>
          <p:nvPr/>
        </p:nvSpPr>
        <p:spPr>
          <a:xfrm>
            <a:off x="4107034" y="3156775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074279" y="3144528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3150892" y="2798184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noFill/>
          <a:ln cap="flat" cmpd="sng" w="252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5269556" y="3238830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>
            <a:off x="6194349" y="2339658"/>
            <a:ext cx="58746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33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2876589" y="2212780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2361945" y="2212535"/>
            <a:ext cx="1018187" cy="159210"/>
          </a:xfrm>
          <a:custGeom>
            <a:rect b="b" l="l" r="r" t="t"/>
            <a:pathLst>
              <a:path extrusionOk="0" h="650" w="3118">
                <a:moveTo>
                  <a:pt x="8" y="0"/>
                </a:moveTo>
                <a:lnTo>
                  <a:pt x="2972" y="490"/>
                </a:lnTo>
                <a:lnTo>
                  <a:pt x="2858" y="396"/>
                </a:lnTo>
                <a:cubicBezTo>
                  <a:pt x="2847" y="387"/>
                  <a:pt x="2846" y="370"/>
                  <a:pt x="2855" y="359"/>
                </a:cubicBezTo>
                <a:cubicBezTo>
                  <a:pt x="2864" y="348"/>
                  <a:pt x="2881" y="346"/>
                  <a:pt x="2892" y="355"/>
                </a:cubicBezTo>
                <a:lnTo>
                  <a:pt x="3117" y="541"/>
                </a:lnTo>
                <a:lnTo>
                  <a:pt x="2845" y="644"/>
                </a:lnTo>
                <a:cubicBezTo>
                  <a:pt x="2831" y="649"/>
                  <a:pt x="2816" y="643"/>
                  <a:pt x="2810" y="629"/>
                </a:cubicBezTo>
                <a:cubicBezTo>
                  <a:pt x="2805" y="615"/>
                  <a:pt x="2812" y="600"/>
                  <a:pt x="2826" y="595"/>
                </a:cubicBezTo>
                <a:lnTo>
                  <a:pt x="2963" y="542"/>
                </a:lnTo>
                <a:lnTo>
                  <a:pt x="0" y="52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1845994" y="2212535"/>
            <a:ext cx="1534137" cy="163129"/>
          </a:xfrm>
          <a:custGeom>
            <a:rect b="b" l="l" r="r" t="t"/>
            <a:pathLst>
              <a:path extrusionOk="0" h="666" w="4698">
                <a:moveTo>
                  <a:pt x="6" y="0"/>
                </a:moveTo>
                <a:lnTo>
                  <a:pt x="4550" y="498"/>
                </a:lnTo>
                <a:lnTo>
                  <a:pt x="4432" y="410"/>
                </a:lnTo>
                <a:cubicBezTo>
                  <a:pt x="4420" y="402"/>
                  <a:pt x="4418" y="385"/>
                  <a:pt x="4426" y="373"/>
                </a:cubicBezTo>
                <a:cubicBezTo>
                  <a:pt x="4435" y="362"/>
                  <a:pt x="4452" y="359"/>
                  <a:pt x="4463" y="368"/>
                </a:cubicBezTo>
                <a:lnTo>
                  <a:pt x="4697" y="541"/>
                </a:lnTo>
                <a:lnTo>
                  <a:pt x="4432" y="659"/>
                </a:lnTo>
                <a:cubicBezTo>
                  <a:pt x="4418" y="665"/>
                  <a:pt x="4403" y="659"/>
                  <a:pt x="4397" y="645"/>
                </a:cubicBezTo>
                <a:cubicBezTo>
                  <a:pt x="4391" y="632"/>
                  <a:pt x="4397" y="616"/>
                  <a:pt x="4410" y="610"/>
                </a:cubicBezTo>
                <a:lnTo>
                  <a:pt x="4544" y="551"/>
                </a:lnTo>
                <a:lnTo>
                  <a:pt x="0" y="52"/>
                </a:lnTo>
                <a:lnTo>
                  <a:pt x="6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1845014" y="2322513"/>
            <a:ext cx="1535117" cy="293682"/>
          </a:xfrm>
          <a:custGeom>
            <a:rect b="b" l="l" r="r" t="t"/>
            <a:pathLst>
              <a:path extrusionOk="0" h="1199" w="4701">
                <a:moveTo>
                  <a:pt x="12" y="1198"/>
                </a:moveTo>
                <a:lnTo>
                  <a:pt x="4559" y="150"/>
                </a:lnTo>
                <a:lnTo>
                  <a:pt x="4452" y="251"/>
                </a:lnTo>
                <a:cubicBezTo>
                  <a:pt x="4441" y="261"/>
                  <a:pt x="4441" y="278"/>
                  <a:pt x="4451" y="288"/>
                </a:cubicBezTo>
                <a:cubicBezTo>
                  <a:pt x="4461" y="299"/>
                  <a:pt x="4478" y="300"/>
                  <a:pt x="4488" y="289"/>
                </a:cubicBezTo>
                <a:lnTo>
                  <a:pt x="4700" y="91"/>
                </a:lnTo>
                <a:lnTo>
                  <a:pt x="4423" y="4"/>
                </a:lnTo>
                <a:cubicBezTo>
                  <a:pt x="4409" y="0"/>
                  <a:pt x="4394" y="8"/>
                  <a:pt x="4389" y="22"/>
                </a:cubicBezTo>
                <a:cubicBezTo>
                  <a:pt x="4385" y="36"/>
                  <a:pt x="4393" y="51"/>
                  <a:pt x="4407" y="55"/>
                </a:cubicBezTo>
                <a:lnTo>
                  <a:pt x="4547" y="99"/>
                </a:lnTo>
                <a:lnTo>
                  <a:pt x="0" y="1147"/>
                </a:lnTo>
                <a:lnTo>
                  <a:pt x="12" y="1198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1842728" y="2344067"/>
            <a:ext cx="1537403" cy="663295"/>
          </a:xfrm>
          <a:custGeom>
            <a:rect b="b" l="l" r="r" t="t"/>
            <a:pathLst>
              <a:path extrusionOk="0" h="2708" w="4708">
                <a:moveTo>
                  <a:pt x="26" y="2707"/>
                </a:moveTo>
                <a:lnTo>
                  <a:pt x="4589" y="100"/>
                </a:lnTo>
                <a:lnTo>
                  <a:pt x="4516" y="228"/>
                </a:lnTo>
                <a:cubicBezTo>
                  <a:pt x="4508" y="240"/>
                  <a:pt x="4513" y="256"/>
                  <a:pt x="4525" y="264"/>
                </a:cubicBezTo>
                <a:cubicBezTo>
                  <a:pt x="4538" y="271"/>
                  <a:pt x="4554" y="267"/>
                  <a:pt x="4562" y="254"/>
                </a:cubicBezTo>
                <a:lnTo>
                  <a:pt x="4707" y="3"/>
                </a:lnTo>
                <a:lnTo>
                  <a:pt x="4416" y="0"/>
                </a:lnTo>
                <a:cubicBezTo>
                  <a:pt x="4402" y="0"/>
                  <a:pt x="4390" y="12"/>
                  <a:pt x="4390" y="26"/>
                </a:cubicBezTo>
                <a:cubicBezTo>
                  <a:pt x="4390" y="41"/>
                  <a:pt x="4401" y="53"/>
                  <a:pt x="4416" y="53"/>
                </a:cubicBezTo>
                <a:lnTo>
                  <a:pt x="4563" y="54"/>
                </a:lnTo>
                <a:lnTo>
                  <a:pt x="0" y="2661"/>
                </a:lnTo>
                <a:lnTo>
                  <a:pt x="26" y="2707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2078172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2078172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1561894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1561894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2594123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2594123" y="289444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2078172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2078172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1561894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1561894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078172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2078172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1561894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1561894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2594123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2594123" y="2111865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2363578" y="2374440"/>
            <a:ext cx="1016554" cy="584180"/>
          </a:xfrm>
          <a:custGeom>
            <a:rect b="b" l="l" r="r" t="t"/>
            <a:pathLst>
              <a:path extrusionOk="0" h="2385" w="3113">
                <a:moveTo>
                  <a:pt x="17" y="2384"/>
                </a:moveTo>
                <a:lnTo>
                  <a:pt x="3034" y="88"/>
                </a:lnTo>
                <a:lnTo>
                  <a:pt x="2986" y="201"/>
                </a:lnTo>
                <a:cubicBezTo>
                  <a:pt x="2980" y="211"/>
                  <a:pt x="2984" y="225"/>
                  <a:pt x="2992" y="232"/>
                </a:cubicBezTo>
                <a:cubicBezTo>
                  <a:pt x="3000" y="239"/>
                  <a:pt x="3011" y="235"/>
                  <a:pt x="3016" y="224"/>
                </a:cubicBezTo>
                <a:lnTo>
                  <a:pt x="3112" y="3"/>
                </a:lnTo>
                <a:lnTo>
                  <a:pt x="2920" y="0"/>
                </a:lnTo>
                <a:cubicBezTo>
                  <a:pt x="2910" y="0"/>
                  <a:pt x="2902" y="11"/>
                  <a:pt x="2902" y="23"/>
                </a:cubicBezTo>
                <a:cubicBezTo>
                  <a:pt x="2902" y="36"/>
                  <a:pt x="2910" y="47"/>
                  <a:pt x="2920" y="47"/>
                </a:cubicBezTo>
                <a:lnTo>
                  <a:pt x="3017" y="48"/>
                </a:lnTo>
                <a:lnTo>
                  <a:pt x="0" y="2343"/>
                </a:lnTo>
                <a:lnTo>
                  <a:pt x="17" y="2384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2822708" y="2374440"/>
            <a:ext cx="557423" cy="549888"/>
          </a:xfrm>
          <a:custGeom>
            <a:rect b="b" l="l" r="r" t="t"/>
            <a:pathLst>
              <a:path extrusionOk="0" h="2245" w="1707">
                <a:moveTo>
                  <a:pt x="9" y="2244"/>
                </a:moveTo>
                <a:lnTo>
                  <a:pt x="1663" y="83"/>
                </a:lnTo>
                <a:lnTo>
                  <a:pt x="1637" y="189"/>
                </a:lnTo>
                <a:cubicBezTo>
                  <a:pt x="1634" y="199"/>
                  <a:pt x="1636" y="212"/>
                  <a:pt x="1640" y="219"/>
                </a:cubicBezTo>
                <a:cubicBezTo>
                  <a:pt x="1645" y="225"/>
                  <a:pt x="1651" y="221"/>
                  <a:pt x="1653" y="211"/>
                </a:cubicBezTo>
                <a:lnTo>
                  <a:pt x="1706" y="2"/>
                </a:lnTo>
                <a:lnTo>
                  <a:pt x="1601" y="0"/>
                </a:lnTo>
                <a:cubicBezTo>
                  <a:pt x="1595" y="0"/>
                  <a:pt x="1591" y="10"/>
                  <a:pt x="1591" y="22"/>
                </a:cubicBezTo>
                <a:cubicBezTo>
                  <a:pt x="1591" y="34"/>
                  <a:pt x="1595" y="44"/>
                  <a:pt x="1601" y="44"/>
                </a:cubicBezTo>
                <a:lnTo>
                  <a:pt x="1654" y="45"/>
                </a:lnTo>
                <a:lnTo>
                  <a:pt x="0" y="2206"/>
                </a:lnTo>
                <a:lnTo>
                  <a:pt x="9" y="2244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2822708" y="2374440"/>
            <a:ext cx="557423" cy="241755"/>
          </a:xfrm>
          <a:custGeom>
            <a:rect b="b" l="l" r="r" t="t"/>
            <a:pathLst>
              <a:path extrusionOk="0" h="987" w="1707">
                <a:moveTo>
                  <a:pt x="9" y="986"/>
                </a:moveTo>
                <a:lnTo>
                  <a:pt x="1663" y="36"/>
                </a:lnTo>
                <a:lnTo>
                  <a:pt x="1637" y="83"/>
                </a:lnTo>
                <a:cubicBezTo>
                  <a:pt x="1634" y="87"/>
                  <a:pt x="1636" y="93"/>
                  <a:pt x="1640" y="96"/>
                </a:cubicBezTo>
                <a:cubicBezTo>
                  <a:pt x="1645" y="99"/>
                  <a:pt x="1651" y="97"/>
                  <a:pt x="1653" y="93"/>
                </a:cubicBezTo>
                <a:lnTo>
                  <a:pt x="1706" y="1"/>
                </a:lnTo>
                <a:lnTo>
                  <a:pt x="1601" y="0"/>
                </a:lnTo>
                <a:cubicBezTo>
                  <a:pt x="1595" y="0"/>
                  <a:pt x="1591" y="4"/>
                  <a:pt x="1591" y="9"/>
                </a:cubicBezTo>
                <a:cubicBezTo>
                  <a:pt x="1591" y="15"/>
                  <a:pt x="1595" y="19"/>
                  <a:pt x="1601" y="19"/>
                </a:cubicBezTo>
                <a:lnTo>
                  <a:pt x="1654" y="20"/>
                </a:lnTo>
                <a:lnTo>
                  <a:pt x="0" y="969"/>
                </a:lnTo>
                <a:lnTo>
                  <a:pt x="9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363578" y="2374440"/>
            <a:ext cx="1016554" cy="241755"/>
          </a:xfrm>
          <a:custGeom>
            <a:rect b="b" l="l" r="r" t="t"/>
            <a:pathLst>
              <a:path extrusionOk="0" h="987" w="3113">
                <a:moveTo>
                  <a:pt x="17" y="986"/>
                </a:moveTo>
                <a:lnTo>
                  <a:pt x="3034" y="36"/>
                </a:lnTo>
                <a:lnTo>
                  <a:pt x="2986" y="83"/>
                </a:lnTo>
                <a:cubicBezTo>
                  <a:pt x="2980" y="87"/>
                  <a:pt x="2984" y="93"/>
                  <a:pt x="2992" y="96"/>
                </a:cubicBezTo>
                <a:cubicBezTo>
                  <a:pt x="3000" y="99"/>
                  <a:pt x="3011" y="97"/>
                  <a:pt x="3016" y="93"/>
                </a:cubicBezTo>
                <a:lnTo>
                  <a:pt x="3112" y="1"/>
                </a:lnTo>
                <a:lnTo>
                  <a:pt x="2920" y="0"/>
                </a:lnTo>
                <a:cubicBezTo>
                  <a:pt x="2910" y="0"/>
                  <a:pt x="2902" y="4"/>
                  <a:pt x="2902" y="9"/>
                </a:cubicBezTo>
                <a:cubicBezTo>
                  <a:pt x="2902" y="15"/>
                  <a:pt x="2910" y="19"/>
                  <a:pt x="2920" y="19"/>
                </a:cubicBezTo>
                <a:lnTo>
                  <a:pt x="3017" y="20"/>
                </a:lnTo>
                <a:lnTo>
                  <a:pt x="0" y="969"/>
                </a:lnTo>
                <a:lnTo>
                  <a:pt x="17" y="98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2594123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2594123" y="2502543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936" y="2181225"/>
            <a:ext cx="2414339" cy="3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457172" y="205014"/>
            <a:ext cx="8228763" cy="85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700" strike="noStrike">
                <a:latin typeface="Arial"/>
                <a:ea typeface="Arial"/>
                <a:cs typeface="Arial"/>
                <a:sym typeface="Arial"/>
              </a:rPr>
              <a:t>Problem with images</a:t>
            </a:r>
            <a:endParaRPr b="0" sz="3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3450666" y="1994294"/>
            <a:ext cx="2744010" cy="702730"/>
          </a:xfrm>
          <a:custGeom>
            <a:rect b="b" l="l" r="r" t="t"/>
            <a:pathLst>
              <a:path extrusionOk="0" h="2869" w="8403">
                <a:moveTo>
                  <a:pt x="0" y="0"/>
                </a:moveTo>
                <a:lnTo>
                  <a:pt x="8402" y="0"/>
                </a:lnTo>
                <a:lnTo>
                  <a:pt x="8402" y="2868"/>
                </a:lnTo>
                <a:lnTo>
                  <a:pt x="0" y="2868"/>
                </a:lnTo>
                <a:lnTo>
                  <a:pt x="0" y="0"/>
                </a:lnTo>
              </a:path>
            </a:pathLst>
          </a:custGeom>
          <a:noFill/>
          <a:ln cap="flat" cmpd="sng" w="252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4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6781815" y="2121418"/>
            <a:ext cx="523462" cy="399741"/>
          </a:xfrm>
          <a:custGeom>
            <a:rect b="b" l="l" r="r" t="t"/>
            <a:pathLst>
              <a:path extrusionOk="0" h="1632" w="1603">
                <a:moveTo>
                  <a:pt x="0" y="816"/>
                </a:moveTo>
                <a:cubicBezTo>
                  <a:pt x="0" y="366"/>
                  <a:pt x="359" y="0"/>
                  <a:pt x="800" y="0"/>
                </a:cubicBezTo>
                <a:cubicBezTo>
                  <a:pt x="1243" y="0"/>
                  <a:pt x="1602" y="366"/>
                  <a:pt x="1602" y="816"/>
                </a:cubicBezTo>
                <a:cubicBezTo>
                  <a:pt x="1602" y="1266"/>
                  <a:pt x="1243" y="1631"/>
                  <a:pt x="800" y="1631"/>
                </a:cubicBezTo>
                <a:cubicBezTo>
                  <a:pt x="359" y="1631"/>
                  <a:pt x="0" y="1266"/>
                  <a:pt x="0" y="816"/>
                </a:cubicBezTo>
              </a:path>
            </a:pathLst>
          </a:custGeom>
          <a:noFill/>
          <a:ln cap="flat" cmpd="sng" w="25200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4"/>
          <p:cNvCxnSpPr/>
          <p:nvPr/>
        </p:nvCxnSpPr>
        <p:spPr>
          <a:xfrm>
            <a:off x="6194349" y="2339658"/>
            <a:ext cx="58746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" name="Google Shape;237;p34"/>
          <p:cNvSpPr txBox="1"/>
          <p:nvPr/>
        </p:nvSpPr>
        <p:spPr>
          <a:xfrm>
            <a:off x="1840442" y="4914948"/>
            <a:ext cx="6184226" cy="235631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latin typeface="Arial"/>
                <a:ea typeface="Arial"/>
                <a:cs typeface="Arial"/>
                <a:sym typeface="Arial"/>
              </a:rPr>
              <a:t>Slide from Andrey Zimovnov's “Deep learning for computer vision”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104748" y="3152856"/>
            <a:ext cx="971163" cy="231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Weights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5071993" y="3140609"/>
            <a:ext cx="260588" cy="24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𝑤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3148606" y="2794265"/>
            <a:ext cx="874177" cy="489878"/>
          </a:xfrm>
          <a:custGeom>
            <a:rect b="b" l="l" r="r" t="t"/>
            <a:pathLst>
              <a:path extrusionOk="0" h="2000" w="2677">
                <a:moveTo>
                  <a:pt x="2676" y="1999"/>
                </a:moveTo>
                <a:lnTo>
                  <a:pt x="2555" y="1996"/>
                </a:lnTo>
                <a:lnTo>
                  <a:pt x="2434" y="1988"/>
                </a:lnTo>
                <a:lnTo>
                  <a:pt x="2314" y="1974"/>
                </a:lnTo>
                <a:lnTo>
                  <a:pt x="2194" y="1955"/>
                </a:lnTo>
                <a:lnTo>
                  <a:pt x="2075" y="1931"/>
                </a:lnTo>
                <a:lnTo>
                  <a:pt x="1957" y="1901"/>
                </a:lnTo>
                <a:lnTo>
                  <a:pt x="1841" y="1868"/>
                </a:lnTo>
                <a:lnTo>
                  <a:pt x="1727" y="1829"/>
                </a:lnTo>
                <a:lnTo>
                  <a:pt x="1504" y="1740"/>
                </a:lnTo>
                <a:lnTo>
                  <a:pt x="1291" y="1635"/>
                </a:lnTo>
                <a:lnTo>
                  <a:pt x="1187" y="1576"/>
                </a:lnTo>
                <a:lnTo>
                  <a:pt x="1087" y="1514"/>
                </a:lnTo>
                <a:lnTo>
                  <a:pt x="991" y="1449"/>
                </a:lnTo>
                <a:lnTo>
                  <a:pt x="898" y="1381"/>
                </a:lnTo>
                <a:lnTo>
                  <a:pt x="809" y="1310"/>
                </a:lnTo>
                <a:lnTo>
                  <a:pt x="724" y="1236"/>
                </a:lnTo>
                <a:lnTo>
                  <a:pt x="643" y="1159"/>
                </a:lnTo>
                <a:lnTo>
                  <a:pt x="566" y="1081"/>
                </a:lnTo>
                <a:lnTo>
                  <a:pt x="495" y="1000"/>
                </a:lnTo>
                <a:lnTo>
                  <a:pt x="427" y="916"/>
                </a:lnTo>
                <a:lnTo>
                  <a:pt x="365" y="831"/>
                </a:lnTo>
                <a:lnTo>
                  <a:pt x="308" y="744"/>
                </a:lnTo>
                <a:lnTo>
                  <a:pt x="257" y="656"/>
                </a:lnTo>
                <a:lnTo>
                  <a:pt x="212" y="566"/>
                </a:lnTo>
                <a:lnTo>
                  <a:pt x="174" y="474"/>
                </a:lnTo>
                <a:lnTo>
                  <a:pt x="141" y="382"/>
                </a:lnTo>
                <a:lnTo>
                  <a:pt x="116" y="288"/>
                </a:lnTo>
                <a:lnTo>
                  <a:pt x="97" y="193"/>
                </a:lnTo>
                <a:lnTo>
                  <a:pt x="95" y="185"/>
                </a:lnTo>
                <a:lnTo>
                  <a:pt x="51" y="304"/>
                </a:lnTo>
                <a:cubicBezTo>
                  <a:pt x="45" y="322"/>
                  <a:pt x="29" y="328"/>
                  <a:pt x="17" y="320"/>
                </a:cubicBezTo>
                <a:cubicBezTo>
                  <a:pt x="4" y="311"/>
                  <a:pt x="0" y="289"/>
                  <a:pt x="6" y="272"/>
                </a:cubicBezTo>
                <a:lnTo>
                  <a:pt x="106" y="0"/>
                </a:lnTo>
                <a:lnTo>
                  <a:pt x="229" y="255"/>
                </a:lnTo>
                <a:cubicBezTo>
                  <a:pt x="237" y="271"/>
                  <a:pt x="233" y="293"/>
                  <a:pt x="222" y="304"/>
                </a:cubicBezTo>
                <a:cubicBezTo>
                  <a:pt x="210" y="315"/>
                  <a:pt x="194" y="310"/>
                  <a:pt x="186" y="294"/>
                </a:cubicBezTo>
                <a:lnTo>
                  <a:pt x="158" y="235"/>
                </a:lnTo>
                <a:lnTo>
                  <a:pt x="164" y="263"/>
                </a:lnTo>
                <a:lnTo>
                  <a:pt x="188" y="351"/>
                </a:lnTo>
                <a:lnTo>
                  <a:pt x="218" y="439"/>
                </a:lnTo>
                <a:lnTo>
                  <a:pt x="255" y="526"/>
                </a:lnTo>
                <a:lnTo>
                  <a:pt x="298" y="612"/>
                </a:lnTo>
                <a:lnTo>
                  <a:pt x="347" y="697"/>
                </a:lnTo>
                <a:lnTo>
                  <a:pt x="401" y="781"/>
                </a:lnTo>
                <a:lnTo>
                  <a:pt x="462" y="864"/>
                </a:lnTo>
                <a:lnTo>
                  <a:pt x="526" y="945"/>
                </a:lnTo>
                <a:lnTo>
                  <a:pt x="597" y="1024"/>
                </a:lnTo>
                <a:lnTo>
                  <a:pt x="672" y="1101"/>
                </a:lnTo>
                <a:lnTo>
                  <a:pt x="751" y="1176"/>
                </a:lnTo>
                <a:lnTo>
                  <a:pt x="835" y="1249"/>
                </a:lnTo>
                <a:lnTo>
                  <a:pt x="922" y="1318"/>
                </a:lnTo>
                <a:lnTo>
                  <a:pt x="1013" y="1385"/>
                </a:lnTo>
                <a:lnTo>
                  <a:pt x="1108" y="1449"/>
                </a:lnTo>
                <a:lnTo>
                  <a:pt x="1206" y="1510"/>
                </a:lnTo>
                <a:lnTo>
                  <a:pt x="1307" y="1568"/>
                </a:lnTo>
                <a:lnTo>
                  <a:pt x="1518" y="1672"/>
                </a:lnTo>
                <a:lnTo>
                  <a:pt x="1739" y="1761"/>
                </a:lnTo>
                <a:lnTo>
                  <a:pt x="1852" y="1799"/>
                </a:lnTo>
                <a:lnTo>
                  <a:pt x="1967" y="1832"/>
                </a:lnTo>
                <a:lnTo>
                  <a:pt x="2083" y="1861"/>
                </a:lnTo>
                <a:lnTo>
                  <a:pt x="2200" y="1885"/>
                </a:lnTo>
                <a:lnTo>
                  <a:pt x="2318" y="1904"/>
                </a:lnTo>
                <a:lnTo>
                  <a:pt x="2437" y="1917"/>
                </a:lnTo>
                <a:lnTo>
                  <a:pt x="2556" y="1926"/>
                </a:lnTo>
                <a:lnTo>
                  <a:pt x="2676" y="1929"/>
                </a:lnTo>
                <a:lnTo>
                  <a:pt x="2676" y="1999"/>
                </a:lnTo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5267271" y="3234911"/>
            <a:ext cx="113966" cy="178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ij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2874303" y="2208861"/>
            <a:ext cx="503542" cy="147698"/>
          </a:xfrm>
          <a:custGeom>
            <a:rect b="b" l="l" r="r" t="t"/>
            <a:pathLst>
              <a:path extrusionOk="0" h="603" w="1542">
                <a:moveTo>
                  <a:pt x="17" y="0"/>
                </a:moveTo>
                <a:lnTo>
                  <a:pt x="1407" y="467"/>
                </a:lnTo>
                <a:lnTo>
                  <a:pt x="1310" y="356"/>
                </a:lnTo>
                <a:cubicBezTo>
                  <a:pt x="1300" y="344"/>
                  <a:pt x="1301" y="327"/>
                  <a:pt x="1312" y="318"/>
                </a:cubicBezTo>
                <a:cubicBezTo>
                  <a:pt x="1323" y="308"/>
                  <a:pt x="1340" y="309"/>
                  <a:pt x="1350" y="320"/>
                </a:cubicBezTo>
                <a:lnTo>
                  <a:pt x="1541" y="540"/>
                </a:lnTo>
                <a:lnTo>
                  <a:pt x="1256" y="599"/>
                </a:lnTo>
                <a:cubicBezTo>
                  <a:pt x="1242" y="602"/>
                  <a:pt x="1228" y="592"/>
                  <a:pt x="1225" y="578"/>
                </a:cubicBezTo>
                <a:cubicBezTo>
                  <a:pt x="1222" y="564"/>
                  <a:pt x="1231" y="550"/>
                  <a:pt x="1246" y="547"/>
                </a:cubicBezTo>
                <a:lnTo>
                  <a:pt x="1390" y="517"/>
                </a:lnTo>
                <a:lnTo>
                  <a:pt x="0" y="50"/>
                </a:lnTo>
                <a:lnTo>
                  <a:pt x="17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2359659" y="2208616"/>
            <a:ext cx="1018187" cy="159210"/>
          </a:xfrm>
          <a:custGeom>
            <a:rect b="b" l="l" r="r" t="t"/>
            <a:pathLst>
              <a:path extrusionOk="0" h="650" w="3118">
                <a:moveTo>
                  <a:pt x="8" y="0"/>
                </a:moveTo>
                <a:lnTo>
                  <a:pt x="2972" y="490"/>
                </a:lnTo>
                <a:lnTo>
                  <a:pt x="2858" y="396"/>
                </a:lnTo>
                <a:cubicBezTo>
                  <a:pt x="2847" y="387"/>
                  <a:pt x="2846" y="370"/>
                  <a:pt x="2855" y="359"/>
                </a:cubicBezTo>
                <a:cubicBezTo>
                  <a:pt x="2864" y="348"/>
                  <a:pt x="2881" y="346"/>
                  <a:pt x="2892" y="355"/>
                </a:cubicBezTo>
                <a:lnTo>
                  <a:pt x="3117" y="541"/>
                </a:lnTo>
                <a:lnTo>
                  <a:pt x="2845" y="644"/>
                </a:lnTo>
                <a:cubicBezTo>
                  <a:pt x="2831" y="649"/>
                  <a:pt x="2816" y="643"/>
                  <a:pt x="2810" y="629"/>
                </a:cubicBezTo>
                <a:cubicBezTo>
                  <a:pt x="2805" y="615"/>
                  <a:pt x="2812" y="600"/>
                  <a:pt x="2826" y="595"/>
                </a:cubicBezTo>
                <a:lnTo>
                  <a:pt x="2963" y="542"/>
                </a:lnTo>
                <a:lnTo>
                  <a:pt x="0" y="52"/>
                </a:lnTo>
                <a:lnTo>
                  <a:pt x="8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1843708" y="2208616"/>
            <a:ext cx="1534137" cy="163129"/>
          </a:xfrm>
          <a:custGeom>
            <a:rect b="b" l="l" r="r" t="t"/>
            <a:pathLst>
              <a:path extrusionOk="0" h="666" w="4698">
                <a:moveTo>
                  <a:pt x="6" y="0"/>
                </a:moveTo>
                <a:lnTo>
                  <a:pt x="4550" y="498"/>
                </a:lnTo>
                <a:lnTo>
                  <a:pt x="4432" y="410"/>
                </a:lnTo>
                <a:cubicBezTo>
                  <a:pt x="4420" y="402"/>
                  <a:pt x="4418" y="385"/>
                  <a:pt x="4426" y="373"/>
                </a:cubicBezTo>
                <a:cubicBezTo>
                  <a:pt x="4435" y="362"/>
                  <a:pt x="4452" y="359"/>
                  <a:pt x="4463" y="368"/>
                </a:cubicBezTo>
                <a:lnTo>
                  <a:pt x="4697" y="541"/>
                </a:lnTo>
                <a:lnTo>
                  <a:pt x="4432" y="659"/>
                </a:lnTo>
                <a:cubicBezTo>
                  <a:pt x="4418" y="665"/>
                  <a:pt x="4403" y="659"/>
                  <a:pt x="4397" y="645"/>
                </a:cubicBezTo>
                <a:cubicBezTo>
                  <a:pt x="4391" y="632"/>
                  <a:pt x="4397" y="616"/>
                  <a:pt x="4410" y="610"/>
                </a:cubicBezTo>
                <a:lnTo>
                  <a:pt x="4544" y="551"/>
                </a:lnTo>
                <a:lnTo>
                  <a:pt x="0" y="52"/>
                </a:lnTo>
                <a:lnTo>
                  <a:pt x="6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2867119" y="2340638"/>
            <a:ext cx="510726" cy="276046"/>
          </a:xfrm>
          <a:custGeom>
            <a:rect b="b" l="l" r="r" t="t"/>
            <a:pathLst>
              <a:path extrusionOk="0" h="1127" w="1564">
                <a:moveTo>
                  <a:pt x="61" y="1126"/>
                </a:moveTo>
                <a:lnTo>
                  <a:pt x="1348" y="217"/>
                </a:lnTo>
                <a:lnTo>
                  <a:pt x="1276" y="373"/>
                </a:lnTo>
                <a:cubicBezTo>
                  <a:pt x="1264" y="401"/>
                  <a:pt x="1276" y="432"/>
                  <a:pt x="1303" y="445"/>
                </a:cubicBezTo>
                <a:cubicBezTo>
                  <a:pt x="1329" y="457"/>
                  <a:pt x="1361" y="445"/>
                  <a:pt x="1373" y="418"/>
                </a:cubicBezTo>
                <a:lnTo>
                  <a:pt x="1563" y="0"/>
                </a:lnTo>
                <a:lnTo>
                  <a:pt x="1106" y="40"/>
                </a:lnTo>
                <a:cubicBezTo>
                  <a:pt x="1077" y="43"/>
                  <a:pt x="1056" y="68"/>
                  <a:pt x="1058" y="97"/>
                </a:cubicBezTo>
                <a:cubicBezTo>
                  <a:pt x="1061" y="127"/>
                  <a:pt x="1086" y="148"/>
                  <a:pt x="1116" y="146"/>
                </a:cubicBezTo>
                <a:lnTo>
                  <a:pt x="1287" y="131"/>
                </a:lnTo>
                <a:lnTo>
                  <a:pt x="0" y="1039"/>
                </a:lnTo>
                <a:lnTo>
                  <a:pt x="61" y="112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2355414" y="2317859"/>
            <a:ext cx="1022432" cy="300540"/>
          </a:xfrm>
          <a:custGeom>
            <a:rect b="b" l="l" r="r" t="t"/>
            <a:pathLst>
              <a:path extrusionOk="0" h="1227" w="3131">
                <a:moveTo>
                  <a:pt x="34" y="1226"/>
                </a:moveTo>
                <a:lnTo>
                  <a:pt x="2862" y="242"/>
                </a:lnTo>
                <a:lnTo>
                  <a:pt x="2750" y="373"/>
                </a:lnTo>
                <a:cubicBezTo>
                  <a:pt x="2731" y="395"/>
                  <a:pt x="2734" y="428"/>
                  <a:pt x="2756" y="447"/>
                </a:cubicBezTo>
                <a:cubicBezTo>
                  <a:pt x="2778" y="466"/>
                  <a:pt x="2812" y="464"/>
                  <a:pt x="2831" y="442"/>
                </a:cubicBezTo>
                <a:lnTo>
                  <a:pt x="3130" y="94"/>
                </a:lnTo>
                <a:lnTo>
                  <a:pt x="2679" y="5"/>
                </a:lnTo>
                <a:cubicBezTo>
                  <a:pt x="2651" y="0"/>
                  <a:pt x="2623" y="18"/>
                  <a:pt x="2617" y="47"/>
                </a:cubicBezTo>
                <a:cubicBezTo>
                  <a:pt x="2611" y="76"/>
                  <a:pt x="2630" y="104"/>
                  <a:pt x="2659" y="109"/>
                </a:cubicBezTo>
                <a:lnTo>
                  <a:pt x="2827" y="142"/>
                </a:lnTo>
                <a:lnTo>
                  <a:pt x="0" y="1126"/>
                </a:lnTo>
                <a:lnTo>
                  <a:pt x="34" y="1226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1842728" y="2318594"/>
            <a:ext cx="1535117" cy="293682"/>
          </a:xfrm>
          <a:custGeom>
            <a:rect b="b" l="l" r="r" t="t"/>
            <a:pathLst>
              <a:path extrusionOk="0" h="1199" w="4701">
                <a:moveTo>
                  <a:pt x="12" y="1198"/>
                </a:moveTo>
                <a:lnTo>
                  <a:pt x="4559" y="150"/>
                </a:lnTo>
                <a:lnTo>
                  <a:pt x="4452" y="251"/>
                </a:lnTo>
                <a:cubicBezTo>
                  <a:pt x="4441" y="261"/>
                  <a:pt x="4441" y="278"/>
                  <a:pt x="4451" y="288"/>
                </a:cubicBezTo>
                <a:cubicBezTo>
                  <a:pt x="4461" y="299"/>
                  <a:pt x="4478" y="300"/>
                  <a:pt x="4488" y="289"/>
                </a:cubicBezTo>
                <a:lnTo>
                  <a:pt x="4700" y="91"/>
                </a:lnTo>
                <a:lnTo>
                  <a:pt x="4423" y="4"/>
                </a:lnTo>
                <a:cubicBezTo>
                  <a:pt x="4409" y="0"/>
                  <a:pt x="4394" y="8"/>
                  <a:pt x="4389" y="22"/>
                </a:cubicBezTo>
                <a:cubicBezTo>
                  <a:pt x="4385" y="36"/>
                  <a:pt x="4393" y="51"/>
                  <a:pt x="4407" y="55"/>
                </a:cubicBezTo>
                <a:lnTo>
                  <a:pt x="4547" y="99"/>
                </a:lnTo>
                <a:lnTo>
                  <a:pt x="0" y="1147"/>
                </a:lnTo>
                <a:lnTo>
                  <a:pt x="12" y="1198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1840442" y="2340148"/>
            <a:ext cx="1537403" cy="663295"/>
          </a:xfrm>
          <a:custGeom>
            <a:rect b="b" l="l" r="r" t="t"/>
            <a:pathLst>
              <a:path extrusionOk="0" h="2708" w="4708">
                <a:moveTo>
                  <a:pt x="26" y="2707"/>
                </a:moveTo>
                <a:lnTo>
                  <a:pt x="4589" y="100"/>
                </a:lnTo>
                <a:lnTo>
                  <a:pt x="4516" y="228"/>
                </a:lnTo>
                <a:cubicBezTo>
                  <a:pt x="4508" y="240"/>
                  <a:pt x="4513" y="256"/>
                  <a:pt x="4525" y="264"/>
                </a:cubicBezTo>
                <a:cubicBezTo>
                  <a:pt x="4538" y="271"/>
                  <a:pt x="4554" y="267"/>
                  <a:pt x="4562" y="254"/>
                </a:cubicBezTo>
                <a:lnTo>
                  <a:pt x="4707" y="3"/>
                </a:lnTo>
                <a:lnTo>
                  <a:pt x="4416" y="0"/>
                </a:lnTo>
                <a:cubicBezTo>
                  <a:pt x="4402" y="0"/>
                  <a:pt x="4390" y="12"/>
                  <a:pt x="4390" y="26"/>
                </a:cubicBezTo>
                <a:cubicBezTo>
                  <a:pt x="4390" y="41"/>
                  <a:pt x="4401" y="53"/>
                  <a:pt x="4416" y="53"/>
                </a:cubicBezTo>
                <a:lnTo>
                  <a:pt x="4563" y="54"/>
                </a:lnTo>
                <a:lnTo>
                  <a:pt x="0" y="2661"/>
                </a:lnTo>
                <a:lnTo>
                  <a:pt x="26" y="2707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2349536" y="2340638"/>
            <a:ext cx="1028310" cy="666969"/>
          </a:xfrm>
          <a:custGeom>
            <a:rect b="b" l="l" r="r" t="t"/>
            <a:pathLst>
              <a:path extrusionOk="0" h="2723" w="3149">
                <a:moveTo>
                  <a:pt x="70" y="2722"/>
                </a:moveTo>
                <a:lnTo>
                  <a:pt x="2955" y="237"/>
                </a:lnTo>
                <a:lnTo>
                  <a:pt x="2899" y="399"/>
                </a:lnTo>
                <a:cubicBezTo>
                  <a:pt x="2889" y="427"/>
                  <a:pt x="2904" y="457"/>
                  <a:pt x="2931" y="467"/>
                </a:cubicBezTo>
                <a:cubicBezTo>
                  <a:pt x="2959" y="476"/>
                  <a:pt x="2989" y="461"/>
                  <a:pt x="2999" y="434"/>
                </a:cubicBezTo>
                <a:lnTo>
                  <a:pt x="3148" y="0"/>
                </a:lnTo>
                <a:lnTo>
                  <a:pt x="2697" y="84"/>
                </a:lnTo>
                <a:cubicBezTo>
                  <a:pt x="2669" y="89"/>
                  <a:pt x="2650" y="117"/>
                  <a:pt x="2655" y="146"/>
                </a:cubicBezTo>
                <a:cubicBezTo>
                  <a:pt x="2660" y="174"/>
                  <a:pt x="2688" y="193"/>
                  <a:pt x="2717" y="188"/>
                </a:cubicBezTo>
                <a:lnTo>
                  <a:pt x="2885" y="157"/>
                </a:lnTo>
                <a:lnTo>
                  <a:pt x="0" y="2642"/>
                </a:lnTo>
                <a:lnTo>
                  <a:pt x="70" y="2722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2862221" y="2340638"/>
            <a:ext cx="516931" cy="663540"/>
          </a:xfrm>
          <a:custGeom>
            <a:rect b="b" l="l" r="r" t="t"/>
            <a:pathLst>
              <a:path extrusionOk="0" h="2709" w="1583">
                <a:moveTo>
                  <a:pt x="91" y="2708"/>
                </a:moveTo>
                <a:lnTo>
                  <a:pt x="1475" y="288"/>
                </a:lnTo>
                <a:lnTo>
                  <a:pt x="1476" y="460"/>
                </a:lnTo>
                <a:cubicBezTo>
                  <a:pt x="1476" y="489"/>
                  <a:pt x="1500" y="512"/>
                  <a:pt x="1530" y="512"/>
                </a:cubicBezTo>
                <a:cubicBezTo>
                  <a:pt x="1559" y="512"/>
                  <a:pt x="1582" y="488"/>
                  <a:pt x="1582" y="459"/>
                </a:cubicBezTo>
                <a:lnTo>
                  <a:pt x="1578" y="0"/>
                </a:lnTo>
                <a:lnTo>
                  <a:pt x="1181" y="230"/>
                </a:lnTo>
                <a:cubicBezTo>
                  <a:pt x="1156" y="244"/>
                  <a:pt x="1147" y="277"/>
                  <a:pt x="1162" y="302"/>
                </a:cubicBezTo>
                <a:cubicBezTo>
                  <a:pt x="1176" y="327"/>
                  <a:pt x="1209" y="336"/>
                  <a:pt x="1234" y="321"/>
                </a:cubicBezTo>
                <a:lnTo>
                  <a:pt x="1383" y="235"/>
                </a:lnTo>
                <a:lnTo>
                  <a:pt x="0" y="2656"/>
                </a:lnTo>
                <a:lnTo>
                  <a:pt x="91" y="2708"/>
                </a:ln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2075886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2075886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1559608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1559608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7" y="0"/>
                </a:cubicBezTo>
                <a:cubicBezTo>
                  <a:pt x="678" y="0"/>
                  <a:pt x="874" y="195"/>
                  <a:pt x="874" y="436"/>
                </a:cubicBezTo>
                <a:cubicBezTo>
                  <a:pt x="874" y="678"/>
                  <a:pt x="678" y="874"/>
                  <a:pt x="437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2591837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2591837" y="289052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6"/>
                </a:moveTo>
                <a:cubicBezTo>
                  <a:pt x="0" y="195"/>
                  <a:pt x="196" y="0"/>
                  <a:pt x="438" y="0"/>
                </a:cubicBezTo>
                <a:cubicBezTo>
                  <a:pt x="679" y="0"/>
                  <a:pt x="874" y="195"/>
                  <a:pt x="874" y="436"/>
                </a:cubicBezTo>
                <a:cubicBezTo>
                  <a:pt x="874" y="678"/>
                  <a:pt x="679" y="874"/>
                  <a:pt x="438" y="874"/>
                </a:cubicBezTo>
                <a:cubicBezTo>
                  <a:pt x="196" y="874"/>
                  <a:pt x="0" y="678"/>
                  <a:pt x="0" y="436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2075886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2075886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1559608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559608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2591837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2591837" y="2498624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2075886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075886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1559608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1559608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7" y="0"/>
                </a:cubicBezTo>
                <a:cubicBezTo>
                  <a:pt x="678" y="0"/>
                  <a:pt x="874" y="196"/>
                  <a:pt x="874" y="438"/>
                </a:cubicBezTo>
                <a:cubicBezTo>
                  <a:pt x="874" y="679"/>
                  <a:pt x="678" y="874"/>
                  <a:pt x="437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2591837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solidFill>
            <a:srgbClr val="D7E4BD"/>
          </a:solidFill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2591837" y="2107946"/>
            <a:ext cx="285732" cy="214322"/>
          </a:xfrm>
          <a:custGeom>
            <a:rect b="b" l="l" r="r" t="t"/>
            <a:pathLst>
              <a:path extrusionOk="0" h="875" w="875">
                <a:moveTo>
                  <a:pt x="0" y="438"/>
                </a:moveTo>
                <a:cubicBezTo>
                  <a:pt x="0" y="196"/>
                  <a:pt x="196" y="0"/>
                  <a:pt x="438" y="0"/>
                </a:cubicBezTo>
                <a:cubicBezTo>
                  <a:pt x="679" y="0"/>
                  <a:pt x="874" y="196"/>
                  <a:pt x="874" y="438"/>
                </a:cubicBezTo>
                <a:cubicBezTo>
                  <a:pt x="874" y="679"/>
                  <a:pt x="679" y="874"/>
                  <a:pt x="438" y="874"/>
                </a:cubicBezTo>
                <a:cubicBezTo>
                  <a:pt x="196" y="874"/>
                  <a:pt x="0" y="679"/>
                  <a:pt x="0" y="438"/>
                </a:cubicBezTo>
              </a:path>
            </a:pathLst>
          </a:custGeom>
          <a:noFill/>
          <a:ln cap="flat" cmpd="sng" w="237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025" lIns="76025" spcFirstLastPara="1" rIns="76025" wrap="square" tIns="7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874" y="2596844"/>
            <a:ext cx="455587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2458277" y="3895267"/>
            <a:ext cx="4005477" cy="528334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spcFirstLastPara="1" rIns="74825" wrap="square" tIns="3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On this object, you will train </a:t>
            </a:r>
            <a:r>
              <a:rPr b="0" lang="ru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br>
              <a:rPr lang="ru" sz="1500"/>
            </a:br>
            <a:r>
              <a:rPr b="0" lang="ru" sz="2000" strike="noStrike">
                <a:latin typeface="Arial"/>
                <a:ea typeface="Arial"/>
                <a:cs typeface="Arial"/>
                <a:sym typeface="Arial"/>
              </a:rPr>
              <a:t>weights to react on cat face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36" y="2181225"/>
            <a:ext cx="2414339" cy="3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